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FA1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6085" autoAdjust="0"/>
  </p:normalViewPr>
  <p:slideViewPr>
    <p:cSldViewPr>
      <p:cViewPr>
        <p:scale>
          <a:sx n="70" d="100"/>
          <a:sy n="70" d="100"/>
        </p:scale>
        <p:origin x="-138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605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01832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3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766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9652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467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40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233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20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8266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243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39786-CAC6-4657-B17D-056F77D0A18A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38D88-9221-4617-8E26-F68AAFC853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618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audio" Target="../media/audio1.wav"/><Relationship Id="rId7" Type="http://schemas.microsoft.com/office/2007/relationships/hdphoto" Target="../media/hdphoto15.wdp"/><Relationship Id="rId12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microsoft.com/office/2007/relationships/hdphoto" Target="../media/hdphoto21.wdp"/><Relationship Id="rId3" Type="http://schemas.openxmlformats.org/officeDocument/2006/relationships/audio" Target="../media/audio2.wav"/><Relationship Id="rId7" Type="http://schemas.microsoft.com/office/2007/relationships/hdphoto" Target="../media/hdphoto19.wdp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9.png"/><Relationship Id="rId5" Type="http://schemas.microsoft.com/office/2007/relationships/hdphoto" Target="../media/hdphoto18.wdp"/><Relationship Id="rId15" Type="http://schemas.openxmlformats.org/officeDocument/2006/relationships/image" Target="../media/image3.png"/><Relationship Id="rId10" Type="http://schemas.microsoft.com/office/2007/relationships/hdphoto" Target="../media/hdphoto20.wdp"/><Relationship Id="rId4" Type="http://schemas.openxmlformats.org/officeDocument/2006/relationships/image" Target="../media/image45.png"/><Relationship Id="rId9" Type="http://schemas.openxmlformats.org/officeDocument/2006/relationships/image" Target="../media/image48.png"/><Relationship Id="rId1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slide" Target="slide13.xml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3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slide" Target="slide1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2.wdp"/><Relationship Id="rId11" Type="http://schemas.microsoft.com/office/2007/relationships/hdphoto" Target="../media/hdphoto23.wdp"/><Relationship Id="rId5" Type="http://schemas.openxmlformats.org/officeDocument/2006/relationships/image" Target="../media/image55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3" Type="http://schemas.openxmlformats.org/officeDocument/2006/relationships/audio" Target="../media/audio1.wav"/><Relationship Id="rId7" Type="http://schemas.openxmlformats.org/officeDocument/2006/relationships/image" Target="../media/image6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3.png"/><Relationship Id="rId5" Type="http://schemas.microsoft.com/office/2007/relationships/hdphoto" Target="../media/hdphoto24.wdp"/><Relationship Id="rId10" Type="http://schemas.openxmlformats.org/officeDocument/2006/relationships/image" Target="../media/image3.png"/><Relationship Id="rId4" Type="http://schemas.openxmlformats.org/officeDocument/2006/relationships/image" Target="../media/image60.png"/><Relationship Id="rId9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3.png"/><Relationship Id="rId3" Type="http://schemas.openxmlformats.org/officeDocument/2006/relationships/image" Target="../media/image64.png"/><Relationship Id="rId7" Type="http://schemas.microsoft.com/office/2007/relationships/hdphoto" Target="../media/hdphoto26.wdp"/><Relationship Id="rId12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1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audio" Target="../media/audio2.wav"/><Relationship Id="rId7" Type="http://schemas.openxmlformats.org/officeDocument/2006/relationships/image" Target="../media/image75.png"/><Relationship Id="rId12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slide" Target="slide17.xml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6.png"/><Relationship Id="rId3" Type="http://schemas.openxmlformats.org/officeDocument/2006/relationships/audio" Target="../media/audio1.wav"/><Relationship Id="rId7" Type="http://schemas.openxmlformats.org/officeDocument/2006/relationships/image" Target="../media/image82.png"/><Relationship Id="rId12" Type="http://schemas.openxmlformats.org/officeDocument/2006/relationships/slide" Target="slide18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microsoft.com/office/2007/relationships/hdphoto" Target="../media/hdphoto27.wdp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4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3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microsoft.com/office/2007/relationships/media" Target="../media/media1.wav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slide" Target="slide7.xml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9.wdp"/><Relationship Id="rId1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microsoft.com/office/2007/relationships/hdphoto" Target="../media/hdphoto6.wdp"/><Relationship Id="rId12" Type="http://schemas.openxmlformats.org/officeDocument/2006/relationships/image" Target="../media/image34.png"/><Relationship Id="rId17" Type="http://schemas.openxmlformats.org/officeDocument/2006/relationships/image" Target="../media/image36.png"/><Relationship Id="rId2" Type="http://schemas.openxmlformats.org/officeDocument/2006/relationships/audio" Target="../media/audio2.wav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7.wdp"/><Relationship Id="rId1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microsoft.com/office/2007/relationships/hdphoto" Target="../media/hdphoto1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3.png"/><Relationship Id="rId5" Type="http://schemas.microsoft.com/office/2007/relationships/hdphoto" Target="../media/hdphoto11.wdp"/><Relationship Id="rId10" Type="http://schemas.openxmlformats.org/officeDocument/2006/relationships/slide" Target="slide10.xml"/><Relationship Id="rId4" Type="http://schemas.openxmlformats.org/officeDocument/2006/relationships/image" Target="../media/image37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187624" y="4703697"/>
            <a:ext cx="5688632" cy="19656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Автор:</a:t>
            </a:r>
          </a:p>
          <a:p>
            <a:pPr marL="0" indent="0" algn="ctr">
              <a:buNone/>
            </a:pP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Сичкарук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Марина Викторовна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</a:t>
            </a: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МДОУ «Детский сад №64»</a:t>
            </a:r>
          </a:p>
          <a:p>
            <a:pPr marL="0" indent="0"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Саратов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346" y="190105"/>
            <a:ext cx="7356817" cy="2376264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6747" y="4703697"/>
            <a:ext cx="2443339" cy="2420888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" name="TextBox 1"/>
          <p:cNvSpPr txBox="1"/>
          <p:nvPr/>
        </p:nvSpPr>
        <p:spPr>
          <a:xfrm>
            <a:off x="2532383" y="2971422"/>
            <a:ext cx="4032448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2400" dirty="0" smtClean="0"/>
              <a:t>Для детей 6-7 лет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3645024"/>
            <a:ext cx="7823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 развитие логического мышления, как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основы интеллектуального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развития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дошкольников,  в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процессе интерактивной игры.</a:t>
            </a:r>
          </a:p>
          <a:p>
            <a:endParaRPr lang="ru-RU" dirty="0"/>
          </a:p>
        </p:txBody>
      </p:sp>
      <p:sp>
        <p:nvSpPr>
          <p:cNvPr id="8" name="Управляющая кнопка: сведения 7">
            <a:hlinkClick r:id="" action="ppaction://hlinkshowjump?jump=lastslide" highlightClick="1"/>
          </p:cNvPr>
          <p:cNvSpPr/>
          <p:nvPr/>
        </p:nvSpPr>
        <p:spPr>
          <a:xfrm>
            <a:off x="373972" y="188640"/>
            <a:ext cx="525620" cy="504056"/>
          </a:xfrm>
          <a:prstGeom prst="actionButtonInformation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1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404664"/>
            <a:ext cx="4040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итай-ка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4401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</a:rPr>
              <a:t>Прочитай слова, а потом сложи первые буквы. Какое слово у тебя получилось? Найди нужную картинку!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876691"/>
            <a:ext cx="1872208" cy="915425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Коньки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93494" y="2917953"/>
            <a:ext cx="1838627" cy="943245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Оса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2917953"/>
            <a:ext cx="1872208" cy="942629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Сом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948264" y="2931864"/>
            <a:ext cx="1872208" cy="915425"/>
          </a:xfrm>
          <a:prstGeom prst="roundRect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Альбом</a:t>
            </a:r>
            <a:endParaRPr lang="ru-RU" sz="3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821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30588">
            <a:off x="6879912" y="4342103"/>
            <a:ext cx="1778000" cy="21336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99096" l="9892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45803">
            <a:off x="2358845" y="4282865"/>
            <a:ext cx="1797847" cy="215595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21428"/>
            <a:ext cx="1428750" cy="20478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10000" b="68056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940" y="4149080"/>
            <a:ext cx="2031690" cy="2708920"/>
          </a:xfrm>
          <a:prstGeom prst="rect">
            <a:avLst/>
          </a:prstGeom>
        </p:spPr>
      </p:pic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3827" y="5045365"/>
            <a:ext cx="2041242" cy="2041242"/>
          </a:xfrm>
          <a:prstGeom prst="rect">
            <a:avLst/>
          </a:prstGeom>
          <a:effectLst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51520" y="6445850"/>
            <a:ext cx="521208" cy="260648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069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83113" l="1159" r="985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1477" y="1409112"/>
            <a:ext cx="1763638" cy="17636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8500" l="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5219" y="3158133"/>
            <a:ext cx="1788901" cy="1788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1247" y="4706790"/>
            <a:ext cx="1379451" cy="22262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4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491519"/>
            <a:ext cx="2473612" cy="2473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9526" y="4920963"/>
            <a:ext cx="2169187" cy="17353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0120" y="116632"/>
            <a:ext cx="8077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нужный предмет.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032167" y="1927722"/>
            <a:ext cx="288032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2970813" y="3584531"/>
            <a:ext cx="288032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683566" y="1402695"/>
            <a:ext cx="1872209" cy="1741154"/>
            <a:chOff x="683566" y="1402695"/>
            <a:chExt cx="1872209" cy="174115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0" b="995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683566" y="1402695"/>
              <a:ext cx="1872209" cy="1741154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1667045" y="1844824"/>
              <a:ext cx="144016" cy="1080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1819445" y="1792531"/>
              <a:ext cx="144016" cy="10801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23" name="Рисунок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769" y="4648202"/>
            <a:ext cx="2438405" cy="2438405"/>
          </a:xfrm>
          <a:prstGeom prst="rect">
            <a:avLst/>
          </a:prstGeom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136431" y="6455308"/>
            <a:ext cx="521208" cy="21602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741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025 L 0.15851 -0.025 C 0.21459 -0.025 0.28351 -0.09398 0.28351 -0.15 L 0.28351 -0.275 " pathEditMode="relative" rAng="0" ptsTypes="FfFF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0" t="442" r="50675" b="44011"/>
          <a:stretch/>
        </p:blipFill>
        <p:spPr>
          <a:xfrm>
            <a:off x="467544" y="1656130"/>
            <a:ext cx="2408627" cy="24250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b="43333"/>
          <a:stretch/>
        </p:blipFill>
        <p:spPr>
          <a:xfrm>
            <a:off x="3585026" y="1645250"/>
            <a:ext cx="2333625" cy="23803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293" r="2710" b="43056"/>
          <a:stretch/>
        </p:blipFill>
        <p:spPr>
          <a:xfrm>
            <a:off x="6841715" y="1700808"/>
            <a:ext cx="1166649" cy="2391925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611560" y="4293096"/>
            <a:ext cx="2160240" cy="576064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Маша и Катя.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8651" y="5964892"/>
            <a:ext cx="216024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атя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75856" y="5964892"/>
            <a:ext cx="216024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Соня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949280"/>
            <a:ext cx="2160240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Маша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44919" y="4308482"/>
            <a:ext cx="2160240" cy="576064"/>
          </a:xfrm>
          <a:prstGeom prst="roundRect">
            <a:avLst/>
          </a:prstGeom>
          <a:solidFill>
            <a:srgbClr val="33FA1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Как зовут эту девочку?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17368" y="4315484"/>
            <a:ext cx="2160240" cy="576064"/>
          </a:xfrm>
          <a:prstGeom prst="round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Это Соня и Маша.</a:t>
            </a:r>
            <a:endParaRPr lang="ru-RU" dirty="0"/>
          </a:p>
        </p:txBody>
      </p:sp>
      <p:pic>
        <p:nvPicPr>
          <p:cNvPr id="14" name="Рисунок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0352" y="4961920"/>
            <a:ext cx="2016224" cy="201622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8860" y="332656"/>
            <a:ext cx="74955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Задачка на смекалку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35496" y="6540956"/>
            <a:ext cx="432048" cy="236776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083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0396">
            <a:off x="305564" y="2201557"/>
            <a:ext cx="1992132" cy="1905075"/>
          </a:xfrm>
        </p:spPr>
      </p:pic>
      <p:sp>
        <p:nvSpPr>
          <p:cNvPr id="11" name="Прямоугольник 10"/>
          <p:cNvSpPr/>
          <p:nvPr/>
        </p:nvSpPr>
        <p:spPr>
          <a:xfrm>
            <a:off x="251516" y="116632"/>
            <a:ext cx="86409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Найди неправильно написанные буквы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79631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54356">
            <a:off x="5760781" y="4601892"/>
            <a:ext cx="1939306" cy="187262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33FA12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7286" y="2088430"/>
            <a:ext cx="1943460" cy="175780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51520" y="4568239"/>
            <a:ext cx="2016224" cy="201159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5620">
            <a:off x="3291664" y="1936061"/>
            <a:ext cx="2093972" cy="155983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678476" y="3991829"/>
            <a:ext cx="1602310" cy="178555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2035" y="4884605"/>
            <a:ext cx="1786519" cy="1743314"/>
          </a:xfrm>
          <a:prstGeom prst="rect">
            <a:avLst/>
          </a:prstGeom>
        </p:spPr>
      </p:pic>
      <p:pic>
        <p:nvPicPr>
          <p:cNvPr id="21" name="Рисунок 2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0312" y="4354831"/>
            <a:ext cx="2438405" cy="2438405"/>
          </a:xfrm>
          <a:prstGeom prst="rect">
            <a:avLst/>
          </a:prstGeom>
          <a:effectLst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185426" y="6523961"/>
            <a:ext cx="521208" cy="207915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62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739034"/>
            <a:ext cx="2118966" cy="2118966"/>
          </a:xfrm>
        </p:spPr>
      </p:pic>
      <p:sp>
        <p:nvSpPr>
          <p:cNvPr id="4" name="Прямоугольник 3"/>
          <p:cNvSpPr/>
          <p:nvPr/>
        </p:nvSpPr>
        <p:spPr>
          <a:xfrm>
            <a:off x="395536" y="116632"/>
            <a:ext cx="80648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Только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один из предметов подходит под описание в кругах. Какой?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4777" y="4833418"/>
            <a:ext cx="1806451" cy="18064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400" y="4636069"/>
            <a:ext cx="3073524" cy="2059261"/>
          </a:xfrm>
          <a:prstGeom prst="rect">
            <a:avLst/>
          </a:prstGeom>
        </p:spPr>
      </p:pic>
      <p:pic>
        <p:nvPicPr>
          <p:cNvPr id="13" name="Рисунок 1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648202"/>
            <a:ext cx="2438405" cy="243840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231738" y="1589514"/>
            <a:ext cx="3996445" cy="305868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705329" y="2195572"/>
            <a:ext cx="999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Желтый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860032" y="2084984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Яркий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796924" y="3779748"/>
            <a:ext cx="907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Теплый</a:t>
            </a:r>
            <a:endParaRPr lang="ru-RU" dirty="0"/>
          </a:p>
        </p:txBody>
      </p:sp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97529" y="6530803"/>
            <a:ext cx="514031" cy="218131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4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животные не хищные, но и не домашние.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45052"/>
            <a:ext cx="2445373" cy="24453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5253" y="1843387"/>
            <a:ext cx="1756667" cy="22537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765" y="1874081"/>
            <a:ext cx="1342488" cy="20494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7" y="4148328"/>
            <a:ext cx="2588543" cy="19190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6884" y="3697694"/>
            <a:ext cx="1891579" cy="141018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135" y="1795738"/>
            <a:ext cx="1524003" cy="19019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2852" y="4402784"/>
            <a:ext cx="2195283" cy="219528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2572" y="4732813"/>
            <a:ext cx="2279388" cy="1865253"/>
          </a:xfrm>
          <a:prstGeom prst="rect">
            <a:avLst/>
          </a:prstGeom>
        </p:spPr>
      </p:pic>
      <p:pic>
        <p:nvPicPr>
          <p:cNvPr id="19" name="Рисунок 1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4504531"/>
            <a:ext cx="2438405" cy="2438405"/>
          </a:xfrm>
          <a:prstGeom prst="rect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107505" y="6598065"/>
            <a:ext cx="360040" cy="180021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00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315" y="332656"/>
            <a:ext cx="87790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Попробуй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найти такую фигуру, 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которая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 завершит нижний ряд.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532985"/>
            <a:ext cx="3489921" cy="34899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061" y="5642623"/>
            <a:ext cx="1005514" cy="10055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043" y="5597554"/>
            <a:ext cx="1071752" cy="1071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5631078"/>
            <a:ext cx="1080120" cy="1080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5497308"/>
            <a:ext cx="1296144" cy="12961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4727" y="5668305"/>
            <a:ext cx="1124995" cy="1124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50510" y="5668306"/>
            <a:ext cx="1005665" cy="1005665"/>
          </a:xfrm>
          <a:prstGeom prst="rect">
            <a:avLst/>
          </a:prstGeom>
        </p:spPr>
      </p:pic>
      <p:pic>
        <p:nvPicPr>
          <p:cNvPr id="11" name="Рисунок 1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4449103"/>
            <a:ext cx="2438405" cy="2438405"/>
          </a:xfrm>
          <a:prstGeom prst="rect">
            <a:avLst/>
          </a:prstGeom>
        </p:spPr>
      </p:pic>
      <p:sp>
        <p:nvSpPr>
          <p:cNvPr id="12" name="Управляющая кнопка: назад 11">
            <a:hlinkClick r:id="" action="ppaction://hlinkshowjump?jump=previousslide" highlightClick="1"/>
          </p:cNvPr>
          <p:cNvSpPr/>
          <p:nvPr/>
        </p:nvSpPr>
        <p:spPr>
          <a:xfrm>
            <a:off x="175315" y="6641907"/>
            <a:ext cx="348908" cy="150557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296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0731E-6 L -1.94444E-6 -0.12443 C -1.94444E-6 -0.18039 0.02847 -0.24885 0.05156 -0.24885 L 0.1033 -0.24885 " pathEditMode="relative" rAng="0" ptsTypes="FfFF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24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5232" y="260648"/>
            <a:ext cx="72138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Нажми на фигуры, </a:t>
            </a:r>
          </a:p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которые разделены на половинки.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235355"/>
            <a:ext cx="1716782" cy="1716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451" y="2100623"/>
            <a:ext cx="1728192" cy="17281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938" y="1923190"/>
            <a:ext cx="1872208" cy="1872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134040"/>
            <a:ext cx="1678139" cy="16613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4293096"/>
            <a:ext cx="1462115" cy="1462115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6751494" y="4088179"/>
            <a:ext cx="1708938" cy="1708938"/>
            <a:chOff x="6751494" y="4088179"/>
            <a:chExt cx="1708938" cy="1708938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0" b="100000" l="2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1494" y="4088179"/>
              <a:ext cx="1708938" cy="170893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 xmlns="">
                    <a14:imgLayer r:embed="rId10">
                      <a14:imgEffect>
                        <a14:backgroundRemoval t="10000" b="100000" l="1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51494" y="4111578"/>
              <a:ext cx="1685539" cy="1685539"/>
            </a:xfrm>
            <a:prstGeom prst="rect">
              <a:avLst/>
            </a:prstGeom>
          </p:spPr>
        </p:pic>
      </p:grpSp>
      <p:pic>
        <p:nvPicPr>
          <p:cNvPr id="18" name="Рисунок 1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404" y="5164100"/>
            <a:ext cx="1944216" cy="1944216"/>
          </a:xfrm>
          <a:prstGeom prst="rect">
            <a:avLst/>
          </a:prstGeom>
          <a:effectLst/>
        </p:spPr>
      </p:pic>
      <p:sp>
        <p:nvSpPr>
          <p:cNvPr id="19" name="Управляющая кнопка: назад 18">
            <a:hlinkClick r:id="" action="ppaction://hlinkshowjump?jump=previousslide" highlightClick="1"/>
          </p:cNvPr>
          <p:cNvSpPr/>
          <p:nvPr/>
        </p:nvSpPr>
        <p:spPr>
          <a:xfrm>
            <a:off x="241202" y="6416563"/>
            <a:ext cx="442365" cy="198601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31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887" y="3068960"/>
            <a:ext cx="3451451" cy="345145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8090" y="116632"/>
            <a:ext cx="878639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Мне понравилось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грать с тобой.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Ты, молодец! Нажми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меня.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2833" y="2324321"/>
            <a:ext cx="4059367" cy="4265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686300"/>
            <a:ext cx="1428750" cy="2095500"/>
          </a:xfrm>
          <a:prstGeom prst="rect">
            <a:avLst/>
          </a:prstGeom>
        </p:spPr>
      </p:pic>
      <p:sp>
        <p:nvSpPr>
          <p:cNvPr id="7" name="Управляющая кнопка: в начало 6">
            <a:hlinkClick r:id="" action="ppaction://hlinkshowjump?jump=firstslide" highlightClick="1"/>
          </p:cNvPr>
          <p:cNvSpPr/>
          <p:nvPr/>
        </p:nvSpPr>
        <p:spPr>
          <a:xfrm>
            <a:off x="178090" y="6464522"/>
            <a:ext cx="714375" cy="250328"/>
          </a:xfrm>
          <a:prstGeom prst="actionButtonBeginning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66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659"/>
            <a:ext cx="42844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Источники картинок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764704"/>
            <a:ext cx="799288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Божья коровка   </a:t>
            </a:r>
            <a:r>
              <a:rPr lang="en-US" sz="800" dirty="0"/>
              <a:t>http://www.easyfreeclipart.com/gif-coccinelle-clipart-80678.html</a:t>
            </a:r>
            <a:endParaRPr lang="ru-RU" sz="800" dirty="0" smtClean="0"/>
          </a:p>
          <a:p>
            <a:r>
              <a:rPr lang="ru-RU" sz="800" dirty="0" smtClean="0"/>
              <a:t>Картинка </a:t>
            </a:r>
            <a:r>
              <a:rPr lang="ru-RU" sz="800" dirty="0" err="1" smtClean="0"/>
              <a:t>Смешарики</a:t>
            </a:r>
            <a:r>
              <a:rPr lang="ru-RU" sz="800" dirty="0" smtClean="0"/>
              <a:t>  </a:t>
            </a:r>
            <a:r>
              <a:rPr lang="en-US" sz="800" dirty="0" smtClean="0"/>
              <a:t>http//www.dlya-malyshej-najti-otlichiya-na-kartinkax-1</a:t>
            </a:r>
            <a:endParaRPr lang="ru-RU" sz="800" dirty="0" smtClean="0"/>
          </a:p>
          <a:p>
            <a:r>
              <a:rPr lang="ru-RU" sz="800" dirty="0" smtClean="0"/>
              <a:t>Баскетбольный мяч </a:t>
            </a:r>
            <a:r>
              <a:rPr lang="en-US" sz="800" dirty="0" smtClean="0"/>
              <a:t>https</a:t>
            </a:r>
            <a:r>
              <a:rPr lang="en-US" sz="800" dirty="0"/>
              <a:t>://fotki.yandex.ru/users/mobil-photo/album/214215</a:t>
            </a:r>
            <a:endParaRPr lang="ru-RU" sz="800" dirty="0" smtClean="0"/>
          </a:p>
          <a:p>
            <a:r>
              <a:rPr lang="ru-RU" sz="800" dirty="0" smtClean="0"/>
              <a:t>Солнышко</a:t>
            </a:r>
            <a:r>
              <a:rPr lang="en-US" sz="800" dirty="0" smtClean="0"/>
              <a:t>h</a:t>
            </a:r>
            <a:r>
              <a:rPr lang="ru-RU" sz="800" dirty="0" smtClean="0"/>
              <a:t> </a:t>
            </a:r>
            <a:r>
              <a:rPr lang="en-US" sz="800" dirty="0" smtClean="0"/>
              <a:t>ttp</a:t>
            </a:r>
            <a:r>
              <a:rPr lang="en-US" sz="800" dirty="0"/>
              <a:t>://png-frames.blogspot.ru/2013/02/png_9934.html</a:t>
            </a:r>
            <a:endParaRPr lang="ru-RU" sz="800" dirty="0" smtClean="0"/>
          </a:p>
          <a:p>
            <a:r>
              <a:rPr lang="ru-RU" sz="800" dirty="0" smtClean="0"/>
              <a:t>Кленовый лист </a:t>
            </a:r>
            <a:r>
              <a:rPr lang="en-US" sz="800" dirty="0"/>
              <a:t>https://fotki.yandex.ru/users/olga-schefer2011/album/161042?&amp;p=4</a:t>
            </a:r>
            <a:endParaRPr lang="ru-RU" sz="800" dirty="0" smtClean="0"/>
          </a:p>
          <a:p>
            <a:r>
              <a:rPr lang="ru-RU" sz="800" dirty="0" smtClean="0"/>
              <a:t>Гусеница  </a:t>
            </a:r>
            <a:r>
              <a:rPr lang="en-US" sz="800" dirty="0" smtClean="0"/>
              <a:t>http</a:t>
            </a:r>
            <a:r>
              <a:rPr lang="en-US" sz="800" dirty="0"/>
              <a:t>://boombob.ru/picture.php?id=132055</a:t>
            </a:r>
            <a:endParaRPr lang="ru-RU" sz="800" dirty="0" smtClean="0"/>
          </a:p>
          <a:p>
            <a:r>
              <a:rPr lang="ru-RU" sz="800" dirty="0" smtClean="0"/>
              <a:t>Подкова   </a:t>
            </a:r>
            <a:r>
              <a:rPr lang="en-US" sz="800" dirty="0" smtClean="0"/>
              <a:t>http</a:t>
            </a:r>
            <a:r>
              <a:rPr lang="en-US" sz="800" dirty="0"/>
              <a:t>://www.clipartkid.com/horseshoe-template-cliparts/</a:t>
            </a:r>
            <a:endParaRPr lang="ru-RU" sz="800" dirty="0" smtClean="0"/>
          </a:p>
          <a:p>
            <a:r>
              <a:rPr lang="ru-RU" sz="800" dirty="0" smtClean="0"/>
              <a:t>Облако   </a:t>
            </a:r>
            <a:r>
              <a:rPr lang="en-US" sz="800" dirty="0" smtClean="0"/>
              <a:t>http</a:t>
            </a:r>
            <a:r>
              <a:rPr lang="en-US" sz="800" dirty="0"/>
              <a:t>://graphnet.ru/ptichka-letit-risunok/</a:t>
            </a:r>
            <a:r>
              <a:rPr lang="ru-RU" sz="800" dirty="0" smtClean="0"/>
              <a:t> </a:t>
            </a:r>
            <a:r>
              <a:rPr lang="en-US" sz="800" dirty="0" smtClean="0"/>
              <a:t>http</a:t>
            </a:r>
            <a:r>
              <a:rPr lang="en-US" sz="800" dirty="0"/>
              <a:t>://cattewilds.blogspot.ru/2013/05/cloud.html</a:t>
            </a:r>
            <a:endParaRPr lang="ru-RU" sz="800" dirty="0" smtClean="0"/>
          </a:p>
          <a:p>
            <a:r>
              <a:rPr lang="ru-RU" sz="800" dirty="0" smtClean="0"/>
              <a:t>Птичка </a:t>
            </a:r>
            <a:r>
              <a:rPr lang="en-US" sz="800" dirty="0"/>
              <a:t>http://graphnet.ru/ptichka-letit-risunok/</a:t>
            </a:r>
            <a:endParaRPr lang="ru-RU" sz="800" dirty="0" smtClean="0"/>
          </a:p>
          <a:p>
            <a:r>
              <a:rPr lang="ru-RU" sz="800" dirty="0" smtClean="0"/>
              <a:t>Бабочка </a:t>
            </a:r>
            <a:r>
              <a:rPr lang="en-US" sz="800" dirty="0"/>
              <a:t>http://</a:t>
            </a:r>
            <a:r>
              <a:rPr lang="en-US" sz="800" dirty="0" smtClean="0"/>
              <a:t>cattewilds.blogspot.ru/2013/04/butterflies-vector.html</a:t>
            </a:r>
            <a:endParaRPr lang="ru-RU" sz="800" dirty="0" smtClean="0"/>
          </a:p>
          <a:p>
            <a:r>
              <a:rPr lang="ru-RU" sz="800" dirty="0" smtClean="0"/>
              <a:t>Грибок </a:t>
            </a:r>
            <a:r>
              <a:rPr lang="en-US" sz="800" dirty="0"/>
              <a:t>http://</a:t>
            </a:r>
            <a:r>
              <a:rPr lang="en-US" sz="800" dirty="0" smtClean="0"/>
              <a:t>clipartfantasy.bol-grib</a:t>
            </a:r>
            <a:endParaRPr lang="ru-RU" sz="800" dirty="0" smtClean="0"/>
          </a:p>
          <a:p>
            <a:r>
              <a:rPr lang="ru-RU" sz="800" dirty="0" smtClean="0"/>
              <a:t>Цветной коврик </a:t>
            </a:r>
            <a:r>
              <a:rPr lang="en-US" sz="800" dirty="0"/>
              <a:t>https://iqsha.ru/?set_child=0</a:t>
            </a:r>
            <a:endParaRPr lang="ru-RU" sz="800" dirty="0" smtClean="0"/>
          </a:p>
          <a:p>
            <a:r>
              <a:rPr lang="ru-RU" sz="800" dirty="0" smtClean="0"/>
              <a:t>Телефон </a:t>
            </a:r>
            <a:r>
              <a:rPr lang="en-US" sz="800" dirty="0" smtClean="0"/>
              <a:t>http</a:t>
            </a:r>
            <a:r>
              <a:rPr lang="en-US" sz="800" dirty="0"/>
              <a:t>://www.clipartkid.com/office-phone-clip-art-132tFO-clipart/</a:t>
            </a:r>
            <a:endParaRPr lang="ru-RU" sz="800" dirty="0" smtClean="0"/>
          </a:p>
          <a:p>
            <a:r>
              <a:rPr lang="ru-RU" sz="800" dirty="0" smtClean="0"/>
              <a:t>Скорая помощь </a:t>
            </a:r>
            <a:r>
              <a:rPr lang="en-US" sz="800" dirty="0" smtClean="0"/>
              <a:t>http</a:t>
            </a:r>
            <a:r>
              <a:rPr lang="en-US" sz="800" dirty="0"/>
              <a:t>://pro.citroen.ru/model/special-vehicles/ambulance/</a:t>
            </a:r>
            <a:endParaRPr lang="ru-RU" sz="800" dirty="0" smtClean="0"/>
          </a:p>
          <a:p>
            <a:r>
              <a:rPr lang="ru-RU" sz="800" dirty="0" smtClean="0"/>
              <a:t>Радиатор  </a:t>
            </a:r>
            <a:r>
              <a:rPr lang="en-US" sz="800" dirty="0"/>
              <a:t>http://aqua-term.su/sezon-tepla/sektsiya-radiatora-bilit-ai-500-80-alyuminij</a:t>
            </a:r>
            <a:endParaRPr lang="ru-RU" sz="800" dirty="0" smtClean="0"/>
          </a:p>
          <a:p>
            <a:r>
              <a:rPr lang="ru-RU" sz="800" dirty="0" smtClean="0"/>
              <a:t>Плед </a:t>
            </a:r>
            <a:r>
              <a:rPr lang="en-US" sz="800" dirty="0"/>
              <a:t>http://</a:t>
            </a:r>
            <a:r>
              <a:rPr lang="en-US" sz="800" dirty="0" smtClean="0"/>
              <a:t>marypix.ru/tr/view/11300373</a:t>
            </a:r>
            <a:r>
              <a:rPr lang="ru-RU" sz="800" dirty="0" smtClean="0"/>
              <a:t> </a:t>
            </a:r>
          </a:p>
          <a:p>
            <a:r>
              <a:rPr lang="ru-RU" sz="800" dirty="0" smtClean="0"/>
              <a:t>Зонтик</a:t>
            </a:r>
            <a:r>
              <a:rPr lang="en-US" sz="800" dirty="0"/>
              <a:t>https://www.windowssearch-exp.com/images/search?q=Rainbow </a:t>
            </a:r>
            <a:r>
              <a:rPr lang="en-US" sz="800" dirty="0" err="1"/>
              <a:t>Umbrella&amp;form</a:t>
            </a:r>
            <a:r>
              <a:rPr lang="en-US" sz="800" dirty="0"/>
              <a:t>=</a:t>
            </a:r>
            <a:r>
              <a:rPr lang="en-US" sz="800" dirty="0" err="1"/>
              <a:t>RESTAB&amp;first</a:t>
            </a:r>
            <a:r>
              <a:rPr lang="en-US" sz="800" dirty="0"/>
              <a:t>=1&amp;cw=1354&amp;ch=651</a:t>
            </a:r>
            <a:endParaRPr lang="ru-RU" sz="800" dirty="0" smtClean="0"/>
          </a:p>
          <a:p>
            <a:r>
              <a:rPr lang="ru-RU" sz="800" dirty="0" smtClean="0"/>
              <a:t>Варежки </a:t>
            </a:r>
            <a:r>
              <a:rPr lang="en-US" sz="800" dirty="0" smtClean="0"/>
              <a:t>https</a:t>
            </a:r>
            <a:r>
              <a:rPr lang="en-US" sz="800" dirty="0"/>
              <a:t>://www.pressfoto.com/image-134228</a:t>
            </a:r>
            <a:endParaRPr lang="ru-RU" sz="800" dirty="0" smtClean="0"/>
          </a:p>
          <a:p>
            <a:r>
              <a:rPr lang="ru-RU" sz="800" dirty="0" smtClean="0"/>
              <a:t>Цифры </a:t>
            </a:r>
            <a:r>
              <a:rPr lang="en-US" sz="800" dirty="0"/>
              <a:t>http://weclipart.com/free%20cute%20number%20clipart</a:t>
            </a:r>
            <a:endParaRPr lang="ru-RU" sz="800" dirty="0" smtClean="0"/>
          </a:p>
          <a:p>
            <a:r>
              <a:rPr lang="ru-RU" sz="800" dirty="0" smtClean="0"/>
              <a:t>Ведро зеленое </a:t>
            </a:r>
            <a:r>
              <a:rPr lang="en-US" sz="800" dirty="0" smtClean="0"/>
              <a:t>https</a:t>
            </a:r>
            <a:r>
              <a:rPr lang="en-US" sz="800" dirty="0"/>
              <a:t>://butuzam.ru/</a:t>
            </a:r>
            <a:endParaRPr lang="ru-RU" sz="800" dirty="0" smtClean="0"/>
          </a:p>
          <a:p>
            <a:r>
              <a:rPr lang="ru-RU" sz="800" dirty="0" smtClean="0"/>
              <a:t>Ведро синее </a:t>
            </a:r>
            <a:r>
              <a:rPr lang="en-US" sz="800" dirty="0" smtClean="0"/>
              <a:t>http</a:t>
            </a:r>
            <a:r>
              <a:rPr lang="en-US" sz="800" dirty="0"/>
              <a:t>://10kr.ru/shop/detskoe_neprozrachnoe_vedro_morskoe/</a:t>
            </a:r>
            <a:endParaRPr lang="ru-RU" sz="800" dirty="0" smtClean="0"/>
          </a:p>
          <a:p>
            <a:r>
              <a:rPr lang="ru-RU" sz="800" dirty="0" smtClean="0"/>
              <a:t>Ведро красное </a:t>
            </a:r>
            <a:r>
              <a:rPr lang="en-US" sz="800" dirty="0"/>
              <a:t>http://www.pupsu.ru/shop/index.php?product_slug=vedro-morskoe-maloe-neprozrachnoe&amp;productID=21281&amp;ukey=product&amp;did=36</a:t>
            </a:r>
            <a:endParaRPr lang="ru-RU" sz="800" dirty="0" smtClean="0"/>
          </a:p>
          <a:p>
            <a:r>
              <a:rPr lang="ru-RU" sz="800" dirty="0" smtClean="0"/>
              <a:t>Коза</a:t>
            </a:r>
            <a:r>
              <a:rPr lang="en-US" sz="800" dirty="0"/>
              <a:t>http://graphnet.ru/risunok-kozy-iz-skazki/</a:t>
            </a:r>
            <a:endParaRPr lang="ru-RU" sz="800" dirty="0" smtClean="0"/>
          </a:p>
          <a:p>
            <a:r>
              <a:rPr lang="ru-RU" sz="800" dirty="0" smtClean="0"/>
              <a:t>Коса </a:t>
            </a:r>
            <a:r>
              <a:rPr lang="en-US" sz="800" dirty="0"/>
              <a:t>http://74-chelyabinsk.ru/cheljabinsk/pokupaem-volosy-v-cheljabinske-N-34558134</a:t>
            </a:r>
            <a:endParaRPr lang="ru-RU" sz="800" dirty="0" smtClean="0"/>
          </a:p>
          <a:p>
            <a:r>
              <a:rPr lang="ru-RU" sz="800" dirty="0" smtClean="0"/>
              <a:t>Коса </a:t>
            </a:r>
            <a:r>
              <a:rPr lang="en-US" sz="800" dirty="0"/>
              <a:t>http://</a:t>
            </a:r>
            <a:r>
              <a:rPr lang="en-US" sz="800" dirty="0" smtClean="0"/>
              <a:t>ru.depositphotos.com/30586405/stock-photo-3d-white-people-halloween-the.html</a:t>
            </a:r>
            <a:endParaRPr lang="ru-RU" sz="800" dirty="0" smtClean="0"/>
          </a:p>
          <a:p>
            <a:r>
              <a:rPr lang="ru-RU" sz="800" dirty="0" smtClean="0"/>
              <a:t>Щенок </a:t>
            </a:r>
            <a:r>
              <a:rPr lang="en-US" sz="800" dirty="0" smtClean="0"/>
              <a:t>http</a:t>
            </a:r>
            <a:r>
              <a:rPr lang="en-US" sz="800" dirty="0"/>
              <a:t>://pixelbrush.ru/2013/05/09/little-dogs-gulyal-po-ulice-schenok-ne-to-pushok-ne-to-druzhok.html</a:t>
            </a:r>
            <a:endParaRPr lang="ru-RU" sz="800" dirty="0" smtClean="0"/>
          </a:p>
          <a:p>
            <a:r>
              <a:rPr lang="ru-RU" sz="800" dirty="0" smtClean="0"/>
              <a:t>Будка </a:t>
            </a:r>
            <a:r>
              <a:rPr lang="en-US" sz="800" dirty="0"/>
              <a:t>http://luxallure.ru/budka-dlya-sobaki-v-kartinkah/</a:t>
            </a:r>
            <a:endParaRPr lang="ru-RU" sz="800" dirty="0" smtClean="0"/>
          </a:p>
          <a:p>
            <a:r>
              <a:rPr lang="ru-RU" sz="800" dirty="0" smtClean="0"/>
              <a:t>Скворец </a:t>
            </a:r>
            <a:r>
              <a:rPr lang="en-US" sz="800" dirty="0"/>
              <a:t>https://myloview.ru/wall-mural-bird-starling-isolated-on-white-background-sturnus-vulgaris-no-21E47D6</a:t>
            </a:r>
            <a:endParaRPr lang="ru-RU" sz="800" dirty="0" smtClean="0"/>
          </a:p>
          <a:p>
            <a:r>
              <a:rPr lang="ru-RU" sz="800" dirty="0" smtClean="0"/>
              <a:t>Скворечник </a:t>
            </a:r>
            <a:r>
              <a:rPr lang="en-US" sz="800" dirty="0" smtClean="0"/>
              <a:t>http</a:t>
            </a:r>
            <a:r>
              <a:rPr lang="en-US" sz="800" dirty="0"/>
              <a:t>://nachalo4ka.ru/vsyo-derevyannoe-kartinki-dlya-prezentatsiy/</a:t>
            </a:r>
            <a:endParaRPr lang="ru-RU" sz="800" dirty="0" smtClean="0"/>
          </a:p>
          <a:p>
            <a:r>
              <a:rPr lang="ru-RU" sz="800" dirty="0" smtClean="0"/>
              <a:t>Кормушка</a:t>
            </a:r>
            <a:r>
              <a:rPr lang="en-US" sz="800" dirty="0"/>
              <a:t> http://nachalo4ka.ru/vsyo-derevyannoe-kartinki-dlya-prezentatsiy/</a:t>
            </a:r>
            <a:r>
              <a:rPr lang="ru-RU" sz="800" dirty="0" smtClean="0"/>
              <a:t> </a:t>
            </a:r>
            <a:r>
              <a:rPr lang="en-US" sz="800" dirty="0" smtClean="0"/>
              <a:t>c50de30-eb7a-11e0-898a-f46d04651b05-500x500</a:t>
            </a:r>
            <a:endParaRPr lang="ru-RU" sz="800" dirty="0" smtClean="0"/>
          </a:p>
          <a:p>
            <a:r>
              <a:rPr lang="ru-RU" sz="800" dirty="0" smtClean="0"/>
              <a:t>Пшено </a:t>
            </a:r>
            <a:r>
              <a:rPr lang="en-US" sz="800" dirty="0" smtClean="0"/>
              <a:t>https</a:t>
            </a:r>
            <a:r>
              <a:rPr lang="en-US" sz="800" dirty="0"/>
              <a:t>://www.pressfoto.com/image-74641</a:t>
            </a:r>
            <a:endParaRPr lang="ru-RU" sz="800" dirty="0" smtClean="0"/>
          </a:p>
          <a:p>
            <a:r>
              <a:rPr lang="ru-RU" sz="800" dirty="0" smtClean="0"/>
              <a:t>Клетка</a:t>
            </a:r>
            <a:r>
              <a:rPr lang="en-US" sz="800" dirty="0"/>
              <a:t>http://www.clipartfinders.com/vintage-bird-cage-clipart.html</a:t>
            </a:r>
            <a:endParaRPr lang="ru-RU" sz="800" dirty="0" smtClean="0"/>
          </a:p>
          <a:p>
            <a:r>
              <a:rPr lang="ru-RU" sz="800" dirty="0" smtClean="0"/>
              <a:t>Цыпленок </a:t>
            </a:r>
            <a:r>
              <a:rPr lang="en-US" sz="800" dirty="0" smtClean="0"/>
              <a:t>https</a:t>
            </a:r>
            <a:r>
              <a:rPr lang="en-US" sz="800" dirty="0"/>
              <a:t>://</a:t>
            </a:r>
            <a:r>
              <a:rPr lang="en-US" sz="800" dirty="0" smtClean="0"/>
              <a:t>yandex.ru/images/search?textF8008820.jpg&amp;pos=1&amp;rpt=simage&amp;lr=47</a:t>
            </a:r>
            <a:endParaRPr lang="ru-RU" sz="800" dirty="0" smtClean="0"/>
          </a:p>
          <a:p>
            <a:r>
              <a:rPr lang="ru-RU" sz="800" dirty="0" smtClean="0"/>
              <a:t>Жираф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Волк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Корова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Крокодил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Слон </a:t>
            </a:r>
            <a:r>
              <a:rPr lang="en-US" sz="800" dirty="0" smtClean="0"/>
              <a:t>http://ru.depositphotos.com/stock-photos/animal-collection.html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Волк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Кот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Тигр </a:t>
            </a:r>
            <a:r>
              <a:rPr lang="en-US" sz="800" dirty="0" smtClean="0"/>
              <a:t>http</a:t>
            </a:r>
            <a:r>
              <a:rPr lang="en-US" sz="800" dirty="0"/>
              <a:t>://ru.depositphotos.com/stock-photos/animal-collection.html</a:t>
            </a:r>
            <a:endParaRPr lang="ru-RU" sz="800" dirty="0" smtClean="0"/>
          </a:p>
          <a:p>
            <a:r>
              <a:rPr lang="ru-RU" sz="800" dirty="0" smtClean="0"/>
              <a:t>Вопросительный знак </a:t>
            </a:r>
            <a:r>
              <a:rPr lang="en-US" sz="800" dirty="0"/>
              <a:t>http://edikst.ru/article/144836/voprositelnyiy-znak-v-russkom-yazyike-ego-funktsii-i-pravopisanie</a:t>
            </a:r>
            <a:endParaRPr lang="ru-RU" sz="800" dirty="0" smtClean="0"/>
          </a:p>
          <a:p>
            <a:r>
              <a:rPr lang="ru-RU" sz="800" dirty="0" smtClean="0"/>
              <a:t>Божья коровка  </a:t>
            </a:r>
            <a:r>
              <a:rPr lang="en-US" sz="800" dirty="0" smtClean="0"/>
              <a:t>http</a:t>
            </a:r>
            <a:r>
              <a:rPr lang="en-US" sz="800" dirty="0"/>
              <a:t>://m.gifmania.ru/Animated-Gifs-Animirovannykh-Alfavitov/Animations-Infant-Letters/Images-Ladybugs-Alphabet/Ladybugs-Alphabet-29591.php</a:t>
            </a:r>
            <a:endParaRPr lang="ru-RU" sz="800" dirty="0" smtClean="0"/>
          </a:p>
          <a:p>
            <a:r>
              <a:rPr lang="ru-RU" sz="800" dirty="0" smtClean="0"/>
              <a:t>Салют </a:t>
            </a:r>
            <a:r>
              <a:rPr lang="en-US" sz="800" dirty="0" smtClean="0"/>
              <a:t>http</a:t>
            </a:r>
            <a:r>
              <a:rPr lang="en-US" sz="800" dirty="0"/>
              <a:t>://happy31.ru/services/dni-rozhdeniya-i-yubilei/salyuty-i-feyerverki-na-prazdnik/</a:t>
            </a:r>
            <a:endParaRPr lang="ru-RU" sz="800" dirty="0" smtClean="0"/>
          </a:p>
          <a:p>
            <a:endParaRPr lang="ru-RU" sz="9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sz="11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127820" y="6032881"/>
            <a:ext cx="665224" cy="61036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4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4336548"/>
            <a:ext cx="3528392" cy="2980883"/>
          </a:xfrm>
          <a:prstGeom prst="rect">
            <a:avLst/>
          </a:prstGeom>
          <a:effectLst/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72728" y="274638"/>
            <a:ext cx="7456872" cy="488255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Привет. Меня зовут Веснушка.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приглашаю тебя поиграть. У меня есть для тебя интересные задания. Если выполнишь его правильно, сможешь перейти к следующему заданию. Нажми на меня. Давай играть!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251520" y="6485320"/>
            <a:ext cx="521208" cy="178320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83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590" y="680857"/>
            <a:ext cx="3755136" cy="53279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3561" y="680857"/>
            <a:ext cx="3755136" cy="53279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71208" y="0"/>
            <a:ext cx="68407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Найди 10 отличий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1058" y="643358"/>
            <a:ext cx="665147" cy="670384"/>
          </a:xfrm>
          <a:prstGeom prst="rect">
            <a:avLst/>
          </a:prstGeom>
        </p:spPr>
      </p:pic>
      <p:sp>
        <p:nvSpPr>
          <p:cNvPr id="8" name="5-конечная звезда 7"/>
          <p:cNvSpPr/>
          <p:nvPr/>
        </p:nvSpPr>
        <p:spPr>
          <a:xfrm>
            <a:off x="1691680" y="6188168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9" name="5-конечная звезда 8"/>
          <p:cNvSpPr/>
          <p:nvPr/>
        </p:nvSpPr>
        <p:spPr>
          <a:xfrm>
            <a:off x="2626203" y="6175278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0" name="5-конечная звезда 9"/>
          <p:cNvSpPr/>
          <p:nvPr/>
        </p:nvSpPr>
        <p:spPr>
          <a:xfrm>
            <a:off x="3491880" y="6165801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5-конечная звезда 10"/>
          <p:cNvSpPr/>
          <p:nvPr/>
        </p:nvSpPr>
        <p:spPr>
          <a:xfrm>
            <a:off x="4211960" y="6185476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2" name="5-конечная звезда 11"/>
          <p:cNvSpPr/>
          <p:nvPr/>
        </p:nvSpPr>
        <p:spPr>
          <a:xfrm>
            <a:off x="883870" y="6168493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3" name="5-конечная звезда 12"/>
          <p:cNvSpPr/>
          <p:nvPr/>
        </p:nvSpPr>
        <p:spPr>
          <a:xfrm>
            <a:off x="14770" y="6168493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964863" y="6182784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631" y="4505830"/>
            <a:ext cx="262120" cy="26212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747971">
            <a:off x="963135" y="3425104"/>
            <a:ext cx="409512" cy="3930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8135" y="4954437"/>
            <a:ext cx="263704" cy="3729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9543" y="1403609"/>
            <a:ext cx="581761" cy="51322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16832"/>
            <a:ext cx="634380" cy="6343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727636" y="3162301"/>
            <a:ext cx="258607" cy="235620"/>
          </a:xfrm>
          <a:prstGeom prst="rect">
            <a:avLst/>
          </a:prstGeom>
        </p:spPr>
      </p:pic>
      <p:pic>
        <p:nvPicPr>
          <p:cNvPr id="22" name="Рисунок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909" y="5535378"/>
            <a:ext cx="1515281" cy="1515281"/>
          </a:xfrm>
          <a:prstGeom prst="rect">
            <a:avLst/>
          </a:prstGeom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4948" y="835373"/>
            <a:ext cx="1828803" cy="414529"/>
          </a:xfrm>
          <a:prstGeom prst="rect">
            <a:avLst/>
          </a:prstGeom>
        </p:spPr>
      </p:pic>
      <p:sp>
        <p:nvSpPr>
          <p:cNvPr id="23" name="5-конечная звезда 22"/>
          <p:cNvSpPr/>
          <p:nvPr/>
        </p:nvSpPr>
        <p:spPr>
          <a:xfrm>
            <a:off x="5684943" y="6182784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24" name="5-конечная звезда 23"/>
          <p:cNvSpPr/>
          <p:nvPr/>
        </p:nvSpPr>
        <p:spPr>
          <a:xfrm>
            <a:off x="6469947" y="6204136"/>
            <a:ext cx="720080" cy="620688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25" name="5-конечная звезда 24"/>
          <p:cNvSpPr/>
          <p:nvPr/>
        </p:nvSpPr>
        <p:spPr>
          <a:xfrm>
            <a:off x="7313654" y="6165801"/>
            <a:ext cx="1036648" cy="679309"/>
          </a:xfrm>
          <a:prstGeom prst="star5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10</a:t>
            </a:r>
            <a:endParaRPr lang="ru-RU" sz="1100" dirty="0"/>
          </a:p>
        </p:txBody>
      </p:sp>
      <p:sp>
        <p:nvSpPr>
          <p:cNvPr id="5" name="Овал 4"/>
          <p:cNvSpPr/>
          <p:nvPr/>
        </p:nvSpPr>
        <p:spPr>
          <a:xfrm>
            <a:off x="5641162" y="52118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673" y="5535378"/>
            <a:ext cx="894816" cy="577181"/>
          </a:xfrm>
          <a:prstGeom prst="rect">
            <a:avLst/>
          </a:prstGeom>
        </p:spPr>
      </p:pic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114206" y="5818740"/>
            <a:ext cx="521208" cy="257268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98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 animBg="1"/>
      <p:bldP spid="24" grpId="0" animBg="1"/>
      <p:bldP spid="25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736" y="1783731"/>
            <a:ext cx="4212285" cy="2963691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063"/>
            <a:ext cx="864096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узор подходит этому коврику?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941168"/>
            <a:ext cx="2016224" cy="12296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4826710"/>
            <a:ext cx="1944216" cy="11778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 flipV="1">
            <a:off x="107504" y="4808509"/>
            <a:ext cx="1837232" cy="12519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4818688"/>
            <a:ext cx="2016224" cy="1174750"/>
          </a:xfrm>
          <a:prstGeom prst="rect">
            <a:avLst/>
          </a:prstGeom>
        </p:spPr>
      </p:pic>
      <p:pic>
        <p:nvPicPr>
          <p:cNvPr id="10" name="Рисунок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88457" y="5507413"/>
            <a:ext cx="1520014" cy="1520014"/>
          </a:xfrm>
          <a:prstGeom prst="rect">
            <a:avLst/>
          </a:prstGeom>
          <a:effectLst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06940" y="6484768"/>
            <a:ext cx="521208" cy="21602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69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 -0.0551 C -0.05 -0.06436 -0.02465 -0.05973 -0.00364 -0.05047 C 0.05052 -0.05232 0.04323 -0.04908 0.07379 -0.05741 C 0.0849 -0.06713 0.09983 -0.06551 0.11181 -0.07362 C 0.12014 -0.07917 0.12709 -0.08635 0.1342 -0.09422 C 0.13611 -0.0963 0.13733 -0.09931 0.13941 -0.10116 C 0.14445 -0.10579 0.15122 -0.10788 0.1566 -0.11274 C 0.17101 -0.14121 0.15816 -0.11158 0.16528 -0.14028 C 0.16598 -0.14283 0.16789 -0.14468 0.16875 -0.14723 C 0.17118 -0.15371 0.17205 -0.16088 0.17379 -0.16783 C 0.17639 -0.17894 0.18108 -0.19075 0.18247 -0.20232 C 0.18403 -0.21436 0.18455 -0.22014 0.18941 -0.22987 C 0.19306 -0.25394 0.19132 -0.28774 0.20486 -0.30579 C 0.20677 -0.31343 0.2099 -0.31875 0.21181 -0.32639 C 0.2099 -0.33635 0.2066 -0.3426 0.20313 -0.35163 C 0.20122 -0.41922 0.20139 -0.39306 0.20139 -0.42987 L 0.21007 -0.42061 L 0.2066 -0.47825 L 0.20139 -0.43913 " pathEditMode="relative" rAng="0" ptsTypes="fffffffffffffffAA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-208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Вызови скорую помощь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443626"/>
            <a:ext cx="4092124" cy="3024336"/>
          </a:xfrm>
        </p:spPr>
      </p:pic>
      <p:sp>
        <p:nvSpPr>
          <p:cNvPr id="5" name="Овал 4"/>
          <p:cNvSpPr/>
          <p:nvPr/>
        </p:nvSpPr>
        <p:spPr>
          <a:xfrm>
            <a:off x="5088682" y="1863110"/>
            <a:ext cx="504056" cy="645213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" name="Овал 5"/>
          <p:cNvSpPr/>
          <p:nvPr/>
        </p:nvSpPr>
        <p:spPr>
          <a:xfrm>
            <a:off x="5868144" y="1897684"/>
            <a:ext cx="504056" cy="576064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7" name="Овал 6"/>
          <p:cNvSpPr/>
          <p:nvPr/>
        </p:nvSpPr>
        <p:spPr>
          <a:xfrm>
            <a:off x="6556101" y="1841326"/>
            <a:ext cx="504056" cy="576064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88231" y="2666809"/>
            <a:ext cx="504056" cy="576064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962194" y="2654320"/>
            <a:ext cx="504056" cy="576064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868144" y="2679247"/>
            <a:ext cx="504056" cy="576064"/>
          </a:xfrm>
          <a:prstGeom prst="ellips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7288943" y="2667762"/>
            <a:ext cx="504056" cy="576064"/>
          </a:xfrm>
          <a:prstGeom prst="ellipse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632289" y="2666809"/>
            <a:ext cx="504056" cy="576064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7962194" y="1810249"/>
            <a:ext cx="504056" cy="5760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8</a:t>
            </a:r>
          </a:p>
        </p:txBody>
      </p:sp>
      <p:sp>
        <p:nvSpPr>
          <p:cNvPr id="14" name="Овал 13"/>
          <p:cNvSpPr/>
          <p:nvPr/>
        </p:nvSpPr>
        <p:spPr>
          <a:xfrm>
            <a:off x="7288943" y="1841326"/>
            <a:ext cx="504056" cy="576064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29552" y="181024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0</a:t>
            </a:r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5977" y="1810248"/>
            <a:ext cx="4700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</a:rPr>
              <a:t>3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17" name="ELPHRG01.wa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828600" y="2915633"/>
            <a:ext cx="609600" cy="6096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1" y="4542240"/>
            <a:ext cx="4486279" cy="2165169"/>
          </a:xfrm>
          <a:prstGeom prst="rect">
            <a:avLst/>
          </a:prstGeom>
        </p:spPr>
      </p:pic>
      <p:pic>
        <p:nvPicPr>
          <p:cNvPr id="21" name="Рисунок 2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92999" y="5085184"/>
            <a:ext cx="1934349" cy="1934349"/>
          </a:xfrm>
          <a:prstGeom prst="rect">
            <a:avLst/>
          </a:prstGeom>
          <a:effectLst/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85721" y="6597352"/>
            <a:ext cx="682511" cy="232687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271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9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91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123" y="26064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Присмотрись повнимательнее. Какой предмет здесь лишний?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Объект 2">
            <a:hlinkClick r:id="rId4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4" y="4581128"/>
            <a:ext cx="2438405" cy="24384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36912"/>
            <a:ext cx="1872208" cy="2609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0543" y="2036332"/>
            <a:ext cx="2121079" cy="2121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9774" b="9498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7" y="2113208"/>
            <a:ext cx="3278025" cy="21798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98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4725144"/>
            <a:ext cx="1677566" cy="1677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871" y="4346280"/>
            <a:ext cx="2720512" cy="1800979"/>
          </a:xfrm>
          <a:prstGeom prst="rect">
            <a:avLst/>
          </a:prstGeom>
        </p:spPr>
      </p:pic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206940" y="6454440"/>
            <a:ext cx="521208" cy="194642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83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260648"/>
            <a:ext cx="6278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Логический квадрат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730079" y="1268760"/>
            <a:ext cx="6290193" cy="1616729"/>
            <a:chOff x="730079" y="1268760"/>
            <a:chExt cx="6290193" cy="161672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30079" y="1332571"/>
              <a:ext cx="6290193" cy="155291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2771800" y="1268760"/>
              <a:ext cx="0" cy="1616729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860032" y="1309765"/>
              <a:ext cx="0" cy="1539011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1305511" y="1612475"/>
              <a:ext cx="703619" cy="1137134"/>
              <a:chOff x="1305511" y="1412776"/>
              <a:chExt cx="844345" cy="1621320"/>
            </a:xfrm>
          </p:grpSpPr>
          <p:sp>
            <p:nvSpPr>
              <p:cNvPr id="12" name="Блок-схема: узел 11"/>
              <p:cNvSpPr/>
              <p:nvPr/>
            </p:nvSpPr>
            <p:spPr>
              <a:xfrm>
                <a:off x="1475656" y="1412776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1727684" y="1844824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727684" y="2610331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flipV="1">
                <a:off x="1374641" y="2636912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1305511" y="1892996"/>
                <a:ext cx="844345" cy="396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429747" y="1751073"/>
              <a:ext cx="346118" cy="14011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/>
            <p:nvPr/>
          </p:nvGrpSpPr>
          <p:grpSpPr>
            <a:xfrm>
              <a:off x="3503191" y="1514366"/>
              <a:ext cx="775215" cy="1189819"/>
              <a:chOff x="3498877" y="1392006"/>
              <a:chExt cx="938774" cy="1561799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3851920" y="1845489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>
                <a:off x="3851920" y="2530040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единительная линия 34"/>
              <p:cNvCxnSpPr/>
              <p:nvPr/>
            </p:nvCxnSpPr>
            <p:spPr>
              <a:xfrm flipV="1">
                <a:off x="3498877" y="2556621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Блок-схема: узел 41"/>
              <p:cNvSpPr/>
              <p:nvPr/>
            </p:nvSpPr>
            <p:spPr>
              <a:xfrm>
                <a:off x="3585183" y="1392006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4" name="Прямая соединительная линия 43"/>
              <p:cNvCxnSpPr/>
              <p:nvPr/>
            </p:nvCxnSpPr>
            <p:spPr>
              <a:xfrm flipV="1">
                <a:off x="3829081" y="1649267"/>
                <a:ext cx="608570" cy="2373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Группа 56"/>
            <p:cNvGrpSpPr/>
            <p:nvPr/>
          </p:nvGrpSpPr>
          <p:grpSpPr>
            <a:xfrm>
              <a:off x="5504060" y="1548595"/>
              <a:ext cx="749498" cy="1273618"/>
              <a:chOff x="5508104" y="1383872"/>
              <a:chExt cx="890213" cy="1489642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5976156" y="1802374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976156" y="2449749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 flipV="1">
                <a:off x="5623113" y="2476330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 flipV="1">
                <a:off x="5508104" y="1848541"/>
                <a:ext cx="419294" cy="31203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Блок-схема: узел 42"/>
              <p:cNvSpPr/>
              <p:nvPr/>
            </p:nvSpPr>
            <p:spPr>
              <a:xfrm>
                <a:off x="5724128" y="1383872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48" name="Прямая соединительная линия 47"/>
              <p:cNvCxnSpPr/>
              <p:nvPr/>
            </p:nvCxnSpPr>
            <p:spPr>
              <a:xfrm>
                <a:off x="5990865" y="1848541"/>
                <a:ext cx="407452" cy="31203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Группа 80"/>
          <p:cNvGrpSpPr/>
          <p:nvPr/>
        </p:nvGrpSpPr>
        <p:grpSpPr>
          <a:xfrm>
            <a:off x="3222063" y="5479020"/>
            <a:ext cx="1008215" cy="1209842"/>
            <a:chOff x="5575117" y="3368456"/>
            <a:chExt cx="1145324" cy="1561799"/>
          </a:xfrm>
        </p:grpSpPr>
        <p:cxnSp>
          <p:nvCxnSpPr>
            <p:cNvPr id="67" name="Прямая соединительная линия 66"/>
            <p:cNvCxnSpPr/>
            <p:nvPr/>
          </p:nvCxnSpPr>
          <p:spPr>
            <a:xfrm>
              <a:off x="5575117" y="3576276"/>
              <a:ext cx="537717" cy="30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8" name="Группа 67"/>
            <p:cNvGrpSpPr/>
            <p:nvPr/>
          </p:nvGrpSpPr>
          <p:grpSpPr>
            <a:xfrm>
              <a:off x="5781667" y="3368456"/>
              <a:ext cx="938774" cy="1561799"/>
              <a:chOff x="3498877" y="1392006"/>
              <a:chExt cx="938774" cy="1561799"/>
            </a:xfrm>
          </p:grpSpPr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3851920" y="1845489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3851920" y="2530040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3498877" y="2556621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Блок-схема: узел 71"/>
              <p:cNvSpPr/>
              <p:nvPr/>
            </p:nvSpPr>
            <p:spPr>
              <a:xfrm>
                <a:off x="3585183" y="1392006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3829081" y="1649267"/>
                <a:ext cx="608570" cy="2373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1" name="Группа 110"/>
          <p:cNvGrpSpPr/>
          <p:nvPr/>
        </p:nvGrpSpPr>
        <p:grpSpPr>
          <a:xfrm>
            <a:off x="730079" y="3181654"/>
            <a:ext cx="6218186" cy="1629007"/>
            <a:chOff x="730079" y="3181654"/>
            <a:chExt cx="6218186" cy="1629007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730079" y="3181654"/>
              <a:ext cx="6218186" cy="16290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2771800" y="3186413"/>
              <a:ext cx="0" cy="1619487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4860032" y="3233869"/>
              <a:ext cx="0" cy="1521353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1" name="Группа 60"/>
            <p:cNvGrpSpPr/>
            <p:nvPr/>
          </p:nvGrpSpPr>
          <p:grpSpPr>
            <a:xfrm>
              <a:off x="3448065" y="3372964"/>
              <a:ext cx="782213" cy="1405296"/>
              <a:chOff x="1305511" y="1412776"/>
              <a:chExt cx="844345" cy="1621320"/>
            </a:xfrm>
          </p:grpSpPr>
          <p:sp>
            <p:nvSpPr>
              <p:cNvPr id="62" name="Блок-схема: узел 61"/>
              <p:cNvSpPr/>
              <p:nvPr/>
            </p:nvSpPr>
            <p:spPr>
              <a:xfrm>
                <a:off x="1475656" y="1412776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63" name="Прямая соединительная линия 62"/>
              <p:cNvCxnSpPr/>
              <p:nvPr/>
            </p:nvCxnSpPr>
            <p:spPr>
              <a:xfrm>
                <a:off x="1727684" y="1844824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>
                <a:off x="1727684" y="2610331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/>
              <p:cNvCxnSpPr/>
              <p:nvPr/>
            </p:nvCxnSpPr>
            <p:spPr>
              <a:xfrm flipV="1">
                <a:off x="1374641" y="2636912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1305511" y="1892996"/>
                <a:ext cx="844345" cy="396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/>
            <p:cNvGrpSpPr/>
            <p:nvPr/>
          </p:nvGrpSpPr>
          <p:grpSpPr>
            <a:xfrm>
              <a:off x="1096816" y="3403350"/>
              <a:ext cx="749498" cy="1309060"/>
              <a:chOff x="5508104" y="1383872"/>
              <a:chExt cx="890213" cy="1489642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5976156" y="1802374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5976156" y="2449749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 flipV="1">
                <a:off x="5623113" y="2476330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 flipV="1">
                <a:off x="5508104" y="1848541"/>
                <a:ext cx="419294" cy="31203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Блок-схема: узел 78"/>
              <p:cNvSpPr/>
              <p:nvPr/>
            </p:nvSpPr>
            <p:spPr>
              <a:xfrm>
                <a:off x="5724128" y="1383872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5990865" y="1848541"/>
                <a:ext cx="407452" cy="312036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Группа 87"/>
          <p:cNvGrpSpPr/>
          <p:nvPr/>
        </p:nvGrpSpPr>
        <p:grpSpPr>
          <a:xfrm>
            <a:off x="1490884" y="5479020"/>
            <a:ext cx="844345" cy="1252295"/>
            <a:chOff x="1305511" y="1412776"/>
            <a:chExt cx="844345" cy="1621320"/>
          </a:xfrm>
        </p:grpSpPr>
        <p:sp>
          <p:nvSpPr>
            <p:cNvPr id="89" name="Блок-схема: узел 88"/>
            <p:cNvSpPr/>
            <p:nvPr/>
          </p:nvSpPr>
          <p:spPr>
            <a:xfrm>
              <a:off x="1475656" y="1412776"/>
              <a:ext cx="533474" cy="432048"/>
            </a:xfrm>
            <a:prstGeom prst="flowChartConnector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90" name="Прямая соединительная линия 89"/>
            <p:cNvCxnSpPr/>
            <p:nvPr/>
          </p:nvCxnSpPr>
          <p:spPr>
            <a:xfrm>
              <a:off x="1727684" y="1844824"/>
              <a:ext cx="0" cy="7920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>
              <a:off x="1727684" y="2610331"/>
              <a:ext cx="281446" cy="4237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1374641" y="2636912"/>
              <a:ext cx="353043" cy="370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305511" y="1892996"/>
              <a:ext cx="844345" cy="396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5033037" y="5457788"/>
            <a:ext cx="716472" cy="1189915"/>
            <a:chOff x="5508104" y="1383872"/>
            <a:chExt cx="890213" cy="1489642"/>
          </a:xfrm>
        </p:grpSpPr>
        <p:cxnSp>
          <p:nvCxnSpPr>
            <p:cNvPr id="95" name="Прямая соединительная линия 94"/>
            <p:cNvCxnSpPr/>
            <p:nvPr/>
          </p:nvCxnSpPr>
          <p:spPr>
            <a:xfrm>
              <a:off x="5976156" y="1802374"/>
              <a:ext cx="0" cy="7920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976156" y="2449749"/>
              <a:ext cx="281446" cy="42376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 flipV="1">
              <a:off x="5623113" y="2476330"/>
              <a:ext cx="353043" cy="3706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5508104" y="1848541"/>
              <a:ext cx="419294" cy="3120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9" name="Блок-схема: узел 98"/>
            <p:cNvSpPr/>
            <p:nvPr/>
          </p:nvSpPr>
          <p:spPr>
            <a:xfrm>
              <a:off x="5724128" y="1383872"/>
              <a:ext cx="533474" cy="432048"/>
            </a:xfrm>
            <a:prstGeom prst="flowChartConnector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990865" y="1848541"/>
              <a:ext cx="407452" cy="31203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Группа 111"/>
          <p:cNvGrpSpPr/>
          <p:nvPr/>
        </p:nvGrpSpPr>
        <p:grpSpPr>
          <a:xfrm>
            <a:off x="5267670" y="3436498"/>
            <a:ext cx="1076711" cy="1262844"/>
            <a:chOff x="5575117" y="3368456"/>
            <a:chExt cx="1145324" cy="1561799"/>
          </a:xfrm>
        </p:grpSpPr>
        <p:cxnSp>
          <p:nvCxnSpPr>
            <p:cNvPr id="113" name="Прямая соединительная линия 112"/>
            <p:cNvCxnSpPr/>
            <p:nvPr/>
          </p:nvCxnSpPr>
          <p:spPr>
            <a:xfrm>
              <a:off x="5575117" y="3576276"/>
              <a:ext cx="537717" cy="30545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14" name="Группа 113"/>
            <p:cNvGrpSpPr/>
            <p:nvPr/>
          </p:nvGrpSpPr>
          <p:grpSpPr>
            <a:xfrm>
              <a:off x="5781667" y="3368456"/>
              <a:ext cx="938774" cy="1561799"/>
              <a:chOff x="3498877" y="1392006"/>
              <a:chExt cx="938774" cy="1561799"/>
            </a:xfrm>
          </p:grpSpPr>
          <p:cxnSp>
            <p:nvCxnSpPr>
              <p:cNvPr id="115" name="Прямая соединительная линия 114"/>
              <p:cNvCxnSpPr/>
              <p:nvPr/>
            </p:nvCxnSpPr>
            <p:spPr>
              <a:xfrm>
                <a:off x="3851920" y="1845489"/>
                <a:ext cx="0" cy="7920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/>
              <p:cNvCxnSpPr/>
              <p:nvPr/>
            </p:nvCxnSpPr>
            <p:spPr>
              <a:xfrm>
                <a:off x="3851920" y="2530040"/>
                <a:ext cx="281446" cy="4237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Прямая соединительная линия 116"/>
              <p:cNvCxnSpPr/>
              <p:nvPr/>
            </p:nvCxnSpPr>
            <p:spPr>
              <a:xfrm flipV="1">
                <a:off x="3498877" y="2556621"/>
                <a:ext cx="353043" cy="370604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8" name="Блок-схема: узел 117"/>
              <p:cNvSpPr/>
              <p:nvPr/>
            </p:nvSpPr>
            <p:spPr>
              <a:xfrm>
                <a:off x="3585183" y="1392006"/>
                <a:ext cx="533474" cy="432048"/>
              </a:xfrm>
              <a:prstGeom prst="flowChartConnector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19" name="Прямая соединительная линия 118"/>
              <p:cNvCxnSpPr/>
              <p:nvPr/>
            </p:nvCxnSpPr>
            <p:spPr>
              <a:xfrm flipV="1">
                <a:off x="3829081" y="1649267"/>
                <a:ext cx="608570" cy="237365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3" name="Рисунок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5897" y="4657425"/>
            <a:ext cx="2438405" cy="2438405"/>
          </a:xfrm>
          <a:prstGeom prst="rect">
            <a:avLst/>
          </a:prstGeom>
          <a:effectLst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208871" y="6560958"/>
            <a:ext cx="521208" cy="203806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36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11560" y="4797152"/>
            <a:ext cx="1296144" cy="1368152"/>
          </a:xfrm>
          <a:prstGeom prst="ellips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/>
              <a:t>9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288059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Продолжи ряд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471" b="94301" l="463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00019"/>
            <a:ext cx="1704722" cy="23915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33" b="100000" l="0" r="99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431059"/>
            <a:ext cx="1713927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9947" b="89994" l="8488" r="899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5439" y="1453163"/>
            <a:ext cx="1546822" cy="23652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756" b="97480" l="9992" r="95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431059"/>
            <a:ext cx="1763930" cy="236523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525216" y="4798579"/>
            <a:ext cx="1296144" cy="1368152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/>
              <a:t>8</a:t>
            </a:r>
            <a:endParaRPr lang="ru-RU" sz="6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160" y="1453163"/>
            <a:ext cx="1719840" cy="234676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4488850" y="4797152"/>
            <a:ext cx="1296144" cy="1368152"/>
          </a:xfrm>
          <a:prstGeom prst="ellipse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11</a:t>
            </a:r>
            <a:endParaRPr lang="ru-RU" sz="5400" dirty="0"/>
          </a:p>
        </p:txBody>
      </p:sp>
      <p:sp>
        <p:nvSpPr>
          <p:cNvPr id="12" name="Овал 11"/>
          <p:cNvSpPr/>
          <p:nvPr/>
        </p:nvSpPr>
        <p:spPr>
          <a:xfrm>
            <a:off x="6551954" y="4797152"/>
            <a:ext cx="1296144" cy="1368152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12</a:t>
            </a:r>
            <a:endParaRPr lang="ru-RU" sz="5400" dirty="0"/>
          </a:p>
        </p:txBody>
      </p:sp>
      <p:pic>
        <p:nvPicPr>
          <p:cNvPr id="15" name="Рисунок 14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8654" y="4642446"/>
            <a:ext cx="2438405" cy="243840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86138"/>
            <a:ext cx="28575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951" y="3190058"/>
            <a:ext cx="870257" cy="609866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57956" y="6489340"/>
            <a:ext cx="432048" cy="21602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1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6237" y="188640"/>
            <a:ext cx="63367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и скажи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34785" y="3791618"/>
            <a:ext cx="71009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Дед, бабка и внучка носили воду в разных вёдрах: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красном</a:t>
            </a:r>
            <a:r>
              <a:rPr lang="ru-RU" sz="2800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0070C0"/>
                </a:solidFill>
              </a:rPr>
              <a:t>синем</a:t>
            </a:r>
            <a:r>
              <a:rPr lang="ru-RU" sz="2800" dirty="0">
                <a:solidFill>
                  <a:srgbClr val="0070C0"/>
                </a:solidFill>
              </a:rPr>
              <a:t> </a:t>
            </a:r>
            <a:r>
              <a:rPr lang="ru-RU" sz="2800" dirty="0"/>
              <a:t>и </a:t>
            </a:r>
            <a:r>
              <a:rPr lang="ru-RU" sz="2800" b="1" dirty="0">
                <a:solidFill>
                  <a:srgbClr val="00B050"/>
                </a:solidFill>
              </a:rPr>
              <a:t>зелёном</a:t>
            </a:r>
            <a:r>
              <a:rPr lang="ru-RU" sz="2800" dirty="0"/>
              <a:t>. У деда было НЕ </a:t>
            </a:r>
            <a:r>
              <a:rPr lang="ru-RU" sz="2800" b="1" dirty="0"/>
              <a:t>зелёное</a:t>
            </a:r>
            <a:r>
              <a:rPr lang="ru-RU" sz="2800" dirty="0"/>
              <a:t> и НЕ </a:t>
            </a:r>
            <a:r>
              <a:rPr lang="ru-RU" sz="2800" b="1" dirty="0"/>
              <a:t>синее</a:t>
            </a:r>
            <a:r>
              <a:rPr lang="ru-RU" sz="2800" dirty="0"/>
              <a:t> ведро.</a:t>
            </a:r>
            <a:br>
              <a:rPr lang="ru-RU" sz="2800" dirty="0"/>
            </a:br>
            <a:r>
              <a:rPr lang="ru-RU" sz="2800" dirty="0"/>
              <a:t>У бабки НЕ </a:t>
            </a:r>
            <a:r>
              <a:rPr lang="ru-RU" sz="2800" b="1" dirty="0"/>
              <a:t>зелёное</a:t>
            </a:r>
            <a:r>
              <a:rPr lang="ru-RU" sz="2800" dirty="0"/>
              <a:t> и НЕ </a:t>
            </a:r>
            <a:r>
              <a:rPr lang="ru-RU" sz="2800" b="1" dirty="0" smtClean="0"/>
              <a:t>красное</a:t>
            </a:r>
            <a:r>
              <a:rPr lang="ru-RU" sz="2800" dirty="0" smtClean="0"/>
              <a:t>.</a:t>
            </a:r>
            <a:endParaRPr lang="ru-RU" sz="2800" dirty="0"/>
          </a:p>
          <a:p>
            <a:r>
              <a:rPr lang="ru-RU" sz="2800" dirty="0"/>
              <a:t>Какое ведро было у внучки</a:t>
            </a:r>
            <a:r>
              <a:rPr lang="ru-RU" sz="2800" dirty="0" smtClean="0"/>
              <a:t>? Нажми на правильный ответ.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99338" l="556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40" y="1503093"/>
            <a:ext cx="2076502" cy="20903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360134"/>
            <a:ext cx="2376264" cy="23762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399" y="1356101"/>
            <a:ext cx="2380297" cy="2380297"/>
          </a:xfrm>
          <a:prstGeom prst="rect">
            <a:avLst/>
          </a:prstGeom>
        </p:spPr>
      </p:pic>
      <p:pic>
        <p:nvPicPr>
          <p:cNvPr id="14" name="Рисунок 1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6579" y="4636825"/>
            <a:ext cx="2438405" cy="2438405"/>
          </a:xfrm>
          <a:prstGeom prst="rect">
            <a:avLst/>
          </a:prstGeom>
          <a:effectLst/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189932" y="6493013"/>
            <a:ext cx="521208" cy="216024"/>
          </a:xfrm>
          <a:prstGeom prst="actionButtonBackPreviou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8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448</Words>
  <Application>Microsoft Office PowerPoint</Application>
  <PresentationFormat>Экран (4:3)</PresentationFormat>
  <Paragraphs>121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Привет. Меня зовут Веснушка. Я приглашаю тебя поиграть. У меня есть для тебя интересные задания. Если выполнишь его правильно, сможешь перейти к следующему заданию. Нажми на меня. Давай играть!</vt:lpstr>
      <vt:lpstr>Слайд 3</vt:lpstr>
      <vt:lpstr>Слайд 4</vt:lpstr>
      <vt:lpstr>Вызови скорую помощь</vt:lpstr>
      <vt:lpstr>Присмотрись повнимательнее. Какой предмет здесь лишний?</vt:lpstr>
      <vt:lpstr>Слайд 7</vt:lpstr>
      <vt:lpstr>Продолжи ряд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Поиграй-ка</dc:title>
  <dc:creator>Наташенька</dc:creator>
  <cp:lastModifiedBy>1</cp:lastModifiedBy>
  <cp:revision>136</cp:revision>
  <dcterms:created xsi:type="dcterms:W3CDTF">2017-02-11T08:00:05Z</dcterms:created>
  <dcterms:modified xsi:type="dcterms:W3CDTF">2020-04-23T12:06:14Z</dcterms:modified>
</cp:coreProperties>
</file>