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</p:sldIdLst>
  <p:sldSz cx="10475913" cy="7345363"/>
  <p:notesSz cx="6858000" cy="9144000"/>
  <p:defaultTextStyle>
    <a:defPPr>
      <a:defRPr lang="ru-RU"/>
    </a:defPPr>
    <a:lvl1pPr marL="0" algn="l" defTabSz="101827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138" algn="l" defTabSz="101827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276" algn="l" defTabSz="101827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414" algn="l" defTabSz="101827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6552" algn="l" defTabSz="101827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5690" algn="l" defTabSz="101827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4828" algn="l" defTabSz="101827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3965" algn="l" defTabSz="101827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3103" algn="l" defTabSz="101827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4">
          <p15:clr>
            <a:srgbClr val="A4A3A4"/>
          </p15:clr>
        </p15:guide>
        <p15:guide id="2" pos="33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74" autoAdjust="0"/>
  </p:normalViewPr>
  <p:slideViewPr>
    <p:cSldViewPr>
      <p:cViewPr varScale="1">
        <p:scale>
          <a:sx n="65" d="100"/>
          <a:sy n="65" d="100"/>
        </p:scale>
        <p:origin x="1182" y="78"/>
      </p:cViewPr>
      <p:guideLst>
        <p:guide orient="horz" pos="2314"/>
        <p:guide pos="33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694" y="2281824"/>
            <a:ext cx="8904526" cy="157449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387" y="4162373"/>
            <a:ext cx="7333139" cy="18771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7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5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4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3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2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A9E0-796F-4E7D-9BE9-188A5B5BA0B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D0C5-DCDE-41AC-8DA6-4FBF875A0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34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A9E0-796F-4E7D-9BE9-188A5B5BA0B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D0C5-DCDE-41AC-8DA6-4FBF875A0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141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02648" y="314559"/>
            <a:ext cx="2699003" cy="671284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0183" y="314559"/>
            <a:ext cx="7927866" cy="671284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A9E0-796F-4E7D-9BE9-188A5B5BA0B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D0C5-DCDE-41AC-8DA6-4FBF875A0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2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A9E0-796F-4E7D-9BE9-188A5B5BA0B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D0C5-DCDE-41AC-8DA6-4FBF875A0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388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25" y="4720077"/>
            <a:ext cx="8904526" cy="1458871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25" y="3113280"/>
            <a:ext cx="8904526" cy="160679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08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1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72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63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54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45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36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27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A9E0-796F-4E7D-9BE9-188A5B5BA0B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D0C5-DCDE-41AC-8DA6-4FBF875A0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30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0184" y="1836341"/>
            <a:ext cx="5312525" cy="519106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87308" y="1836341"/>
            <a:ext cx="5314343" cy="519106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A9E0-796F-4E7D-9BE9-188A5B5BA0B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D0C5-DCDE-41AC-8DA6-4FBF875A0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1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796" y="294155"/>
            <a:ext cx="9428322" cy="12242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797" y="1644205"/>
            <a:ext cx="4628681" cy="68522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088" indent="0">
              <a:buNone/>
              <a:defRPr sz="2200" b="1"/>
            </a:lvl2pPr>
            <a:lvl3pPr marL="1018176" indent="0">
              <a:buNone/>
              <a:defRPr sz="2000" b="1"/>
            </a:lvl3pPr>
            <a:lvl4pPr marL="1527263" indent="0">
              <a:buNone/>
              <a:defRPr sz="1800" b="1"/>
            </a:lvl4pPr>
            <a:lvl5pPr marL="2036351" indent="0">
              <a:buNone/>
              <a:defRPr sz="1800" b="1"/>
            </a:lvl5pPr>
            <a:lvl6pPr marL="2545439" indent="0">
              <a:buNone/>
              <a:defRPr sz="1800" b="1"/>
            </a:lvl6pPr>
            <a:lvl7pPr marL="3054527" indent="0">
              <a:buNone/>
              <a:defRPr sz="1800" b="1"/>
            </a:lvl7pPr>
            <a:lvl8pPr marL="3563614" indent="0">
              <a:buNone/>
              <a:defRPr sz="1800" b="1"/>
            </a:lvl8pPr>
            <a:lvl9pPr marL="407270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3797" y="2329432"/>
            <a:ext cx="4628681" cy="423208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21620" y="1644205"/>
            <a:ext cx="4630499" cy="68522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088" indent="0">
              <a:buNone/>
              <a:defRPr sz="2200" b="1"/>
            </a:lvl2pPr>
            <a:lvl3pPr marL="1018176" indent="0">
              <a:buNone/>
              <a:defRPr sz="2000" b="1"/>
            </a:lvl3pPr>
            <a:lvl4pPr marL="1527263" indent="0">
              <a:buNone/>
              <a:defRPr sz="1800" b="1"/>
            </a:lvl4pPr>
            <a:lvl5pPr marL="2036351" indent="0">
              <a:buNone/>
              <a:defRPr sz="1800" b="1"/>
            </a:lvl5pPr>
            <a:lvl6pPr marL="2545439" indent="0">
              <a:buNone/>
              <a:defRPr sz="1800" b="1"/>
            </a:lvl6pPr>
            <a:lvl7pPr marL="3054527" indent="0">
              <a:buNone/>
              <a:defRPr sz="1800" b="1"/>
            </a:lvl7pPr>
            <a:lvl8pPr marL="3563614" indent="0">
              <a:buNone/>
              <a:defRPr sz="1800" b="1"/>
            </a:lvl8pPr>
            <a:lvl9pPr marL="407270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21620" y="2329432"/>
            <a:ext cx="4630499" cy="423208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A9E0-796F-4E7D-9BE9-188A5B5BA0B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D0C5-DCDE-41AC-8DA6-4FBF875A0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15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A9E0-796F-4E7D-9BE9-188A5B5BA0B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D0C5-DCDE-41AC-8DA6-4FBF875A0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877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A9E0-796F-4E7D-9BE9-188A5B5BA0B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D0C5-DCDE-41AC-8DA6-4FBF875A0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91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797" y="292454"/>
            <a:ext cx="3446503" cy="124463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5791" y="292456"/>
            <a:ext cx="5856326" cy="6269064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3797" y="1537087"/>
            <a:ext cx="3446503" cy="5024433"/>
          </a:xfrm>
        </p:spPr>
        <p:txBody>
          <a:bodyPr/>
          <a:lstStyle>
            <a:lvl1pPr marL="0" indent="0">
              <a:buNone/>
              <a:defRPr sz="1600"/>
            </a:lvl1pPr>
            <a:lvl2pPr marL="509088" indent="0">
              <a:buNone/>
              <a:defRPr sz="1300"/>
            </a:lvl2pPr>
            <a:lvl3pPr marL="1018176" indent="0">
              <a:buNone/>
              <a:defRPr sz="1100"/>
            </a:lvl3pPr>
            <a:lvl4pPr marL="1527263" indent="0">
              <a:buNone/>
              <a:defRPr sz="1000"/>
            </a:lvl4pPr>
            <a:lvl5pPr marL="2036351" indent="0">
              <a:buNone/>
              <a:defRPr sz="1000"/>
            </a:lvl5pPr>
            <a:lvl6pPr marL="2545439" indent="0">
              <a:buNone/>
              <a:defRPr sz="1000"/>
            </a:lvl6pPr>
            <a:lvl7pPr marL="3054527" indent="0">
              <a:buNone/>
              <a:defRPr sz="1000"/>
            </a:lvl7pPr>
            <a:lvl8pPr marL="3563614" indent="0">
              <a:buNone/>
              <a:defRPr sz="1000"/>
            </a:lvl8pPr>
            <a:lvl9pPr marL="407270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A9E0-796F-4E7D-9BE9-188A5B5BA0B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D0C5-DCDE-41AC-8DA6-4FBF875A0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231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3352" y="5141754"/>
            <a:ext cx="6285548" cy="60701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53352" y="656322"/>
            <a:ext cx="6285548" cy="4407218"/>
          </a:xfrm>
        </p:spPr>
        <p:txBody>
          <a:bodyPr/>
          <a:lstStyle>
            <a:lvl1pPr marL="0" indent="0">
              <a:buNone/>
              <a:defRPr sz="3600"/>
            </a:lvl1pPr>
            <a:lvl2pPr marL="509088" indent="0">
              <a:buNone/>
              <a:defRPr sz="3100"/>
            </a:lvl2pPr>
            <a:lvl3pPr marL="1018176" indent="0">
              <a:buNone/>
              <a:defRPr sz="2700"/>
            </a:lvl3pPr>
            <a:lvl4pPr marL="1527263" indent="0">
              <a:buNone/>
              <a:defRPr sz="2200"/>
            </a:lvl4pPr>
            <a:lvl5pPr marL="2036351" indent="0">
              <a:buNone/>
              <a:defRPr sz="2200"/>
            </a:lvl5pPr>
            <a:lvl6pPr marL="2545439" indent="0">
              <a:buNone/>
              <a:defRPr sz="2200"/>
            </a:lvl6pPr>
            <a:lvl7pPr marL="3054527" indent="0">
              <a:buNone/>
              <a:defRPr sz="2200"/>
            </a:lvl7pPr>
            <a:lvl8pPr marL="3563614" indent="0">
              <a:buNone/>
              <a:defRPr sz="2200"/>
            </a:lvl8pPr>
            <a:lvl9pPr marL="4072701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53352" y="5748767"/>
            <a:ext cx="6285548" cy="862059"/>
          </a:xfrm>
        </p:spPr>
        <p:txBody>
          <a:bodyPr/>
          <a:lstStyle>
            <a:lvl1pPr marL="0" indent="0">
              <a:buNone/>
              <a:defRPr sz="1600"/>
            </a:lvl1pPr>
            <a:lvl2pPr marL="509088" indent="0">
              <a:buNone/>
              <a:defRPr sz="1300"/>
            </a:lvl2pPr>
            <a:lvl3pPr marL="1018176" indent="0">
              <a:buNone/>
              <a:defRPr sz="1100"/>
            </a:lvl3pPr>
            <a:lvl4pPr marL="1527263" indent="0">
              <a:buNone/>
              <a:defRPr sz="1000"/>
            </a:lvl4pPr>
            <a:lvl5pPr marL="2036351" indent="0">
              <a:buNone/>
              <a:defRPr sz="1000"/>
            </a:lvl5pPr>
            <a:lvl6pPr marL="2545439" indent="0">
              <a:buNone/>
              <a:defRPr sz="1000"/>
            </a:lvl6pPr>
            <a:lvl7pPr marL="3054527" indent="0">
              <a:buNone/>
              <a:defRPr sz="1000"/>
            </a:lvl7pPr>
            <a:lvl8pPr marL="3563614" indent="0">
              <a:buNone/>
              <a:defRPr sz="1000"/>
            </a:lvl8pPr>
            <a:lvl9pPr marL="407270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A9E0-796F-4E7D-9BE9-188A5B5BA0B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D0C5-DCDE-41AC-8DA6-4FBF875A0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743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796" y="294155"/>
            <a:ext cx="9428322" cy="1224227"/>
          </a:xfrm>
          <a:prstGeom prst="rect">
            <a:avLst/>
          </a:prstGeom>
        </p:spPr>
        <p:txBody>
          <a:bodyPr vert="horz" lIns="101818" tIns="50909" rIns="101818" bIns="5090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796" y="1713920"/>
            <a:ext cx="9428322" cy="4847600"/>
          </a:xfrm>
          <a:prstGeom prst="rect">
            <a:avLst/>
          </a:prstGeom>
        </p:spPr>
        <p:txBody>
          <a:bodyPr vert="horz" lIns="101818" tIns="50909" rIns="101818" bIns="5090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3796" y="6808065"/>
            <a:ext cx="2444380" cy="391073"/>
          </a:xfrm>
          <a:prstGeom prst="rect">
            <a:avLst/>
          </a:prstGeom>
        </p:spPr>
        <p:txBody>
          <a:bodyPr vert="horz" lIns="101818" tIns="50909" rIns="101818" bIns="5090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1A9E0-796F-4E7D-9BE9-188A5B5BA0B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79271" y="6808065"/>
            <a:ext cx="3317372" cy="391073"/>
          </a:xfrm>
          <a:prstGeom prst="rect">
            <a:avLst/>
          </a:prstGeom>
        </p:spPr>
        <p:txBody>
          <a:bodyPr vert="horz" lIns="101818" tIns="50909" rIns="101818" bIns="5090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07738" y="6808065"/>
            <a:ext cx="2444380" cy="391073"/>
          </a:xfrm>
          <a:prstGeom prst="rect">
            <a:avLst/>
          </a:prstGeom>
        </p:spPr>
        <p:txBody>
          <a:bodyPr vert="horz" lIns="101818" tIns="50909" rIns="101818" bIns="5090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6D0C5-DCDE-41AC-8DA6-4FBF875A0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63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018176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816" indent="-381816" algn="l" defTabSz="1018176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268" indent="-318180" algn="l" defTabSz="1018176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2720" indent="-254544" algn="l" defTabSz="101817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808" indent="-254544" algn="l" defTabSz="1018176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0896" indent="-254544" algn="l" defTabSz="1018176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9984" indent="-254544" algn="l" defTabSz="101817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9070" indent="-254544" algn="l" defTabSz="101817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8158" indent="-254544" algn="l" defTabSz="101817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7246" indent="-254544" algn="l" defTabSz="101817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181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088" algn="l" defTabSz="10181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176" algn="l" defTabSz="10181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263" algn="l" defTabSz="10181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351" algn="l" defTabSz="10181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5439" algn="l" defTabSz="10181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4527" algn="l" defTabSz="10181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3614" algn="l" defTabSz="10181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2701" algn="l" defTabSz="10181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microsoft.com/office/2007/relationships/hdphoto" Target="../media/hdphoto1.wdp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audio" Target="../media/audio6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26" Type="http://schemas.microsoft.com/office/2007/relationships/hdphoto" Target="../media/hdphoto6.wdp"/><Relationship Id="rId3" Type="http://schemas.openxmlformats.org/officeDocument/2006/relationships/audio" Target="../media/audio2.wav"/><Relationship Id="rId21" Type="http://schemas.microsoft.com/office/2007/relationships/hdphoto" Target="../media/hdphoto5.wdp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microsoft.com/office/2007/relationships/hdphoto" Target="../media/hdphoto4.wdp"/><Relationship Id="rId25" Type="http://schemas.openxmlformats.org/officeDocument/2006/relationships/image" Target="../media/image19.png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23" Type="http://schemas.openxmlformats.org/officeDocument/2006/relationships/image" Target="../media/image17.png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3.jpg"/><Relationship Id="rId9" Type="http://schemas.openxmlformats.org/officeDocument/2006/relationships/image" Target="../media/image6.png"/><Relationship Id="rId14" Type="http://schemas.microsoft.com/office/2007/relationships/hdphoto" Target="../media/hdphoto3.wdp"/><Relationship Id="rId22" Type="http://schemas.openxmlformats.org/officeDocument/2006/relationships/image" Target="../media/image16.png"/><Relationship Id="rId27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25.png"/><Relationship Id="rId18" Type="http://schemas.microsoft.com/office/2007/relationships/hdphoto" Target="../media/hdphoto6.wdp"/><Relationship Id="rId26" Type="http://schemas.openxmlformats.org/officeDocument/2006/relationships/image" Target="../media/image33.png"/><Relationship Id="rId3" Type="http://schemas.openxmlformats.org/officeDocument/2006/relationships/audio" Target="../media/audio2.wav"/><Relationship Id="rId21" Type="http://schemas.microsoft.com/office/2007/relationships/hdphoto" Target="../media/hdphoto9.wdp"/><Relationship Id="rId7" Type="http://schemas.openxmlformats.org/officeDocument/2006/relationships/image" Target="../media/image22.png"/><Relationship Id="rId12" Type="http://schemas.microsoft.com/office/2007/relationships/hdphoto" Target="../media/hdphoto4.wdp"/><Relationship Id="rId17" Type="http://schemas.openxmlformats.org/officeDocument/2006/relationships/image" Target="../media/image19.png"/><Relationship Id="rId25" Type="http://schemas.microsoft.com/office/2007/relationships/hdphoto" Target="../media/hdphoto10.wdp"/><Relationship Id="rId2" Type="http://schemas.openxmlformats.org/officeDocument/2006/relationships/audio" Target="../media/audio1.wav"/><Relationship Id="rId16" Type="http://schemas.openxmlformats.org/officeDocument/2006/relationships/image" Target="../media/image27.png"/><Relationship Id="rId20" Type="http://schemas.openxmlformats.org/officeDocument/2006/relationships/image" Target="../media/image29.png"/><Relationship Id="rId29" Type="http://schemas.microsoft.com/office/2007/relationships/hdphoto" Target="../media/hdphoto11.wdp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24" Type="http://schemas.openxmlformats.org/officeDocument/2006/relationships/image" Target="../media/image32.png"/><Relationship Id="rId5" Type="http://schemas.openxmlformats.org/officeDocument/2006/relationships/image" Target="../media/image4.png"/><Relationship Id="rId15" Type="http://schemas.microsoft.com/office/2007/relationships/hdphoto" Target="../media/hdphoto8.wdp"/><Relationship Id="rId23" Type="http://schemas.openxmlformats.org/officeDocument/2006/relationships/image" Target="../media/image31.png"/><Relationship Id="rId28" Type="http://schemas.openxmlformats.org/officeDocument/2006/relationships/image" Target="../media/image35.png"/><Relationship Id="rId10" Type="http://schemas.openxmlformats.org/officeDocument/2006/relationships/image" Target="../media/image24.png"/><Relationship Id="rId19" Type="http://schemas.openxmlformats.org/officeDocument/2006/relationships/image" Target="../media/image28.png"/><Relationship Id="rId4" Type="http://schemas.openxmlformats.org/officeDocument/2006/relationships/image" Target="../media/image21.jpg"/><Relationship Id="rId9" Type="http://schemas.openxmlformats.org/officeDocument/2006/relationships/image" Target="../media/image23.png"/><Relationship Id="rId14" Type="http://schemas.openxmlformats.org/officeDocument/2006/relationships/image" Target="../media/image26.png"/><Relationship Id="rId22" Type="http://schemas.openxmlformats.org/officeDocument/2006/relationships/image" Target="../media/image30.png"/><Relationship Id="rId27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40.png"/><Relationship Id="rId18" Type="http://schemas.microsoft.com/office/2007/relationships/hdphoto" Target="../media/hdphoto15.wdp"/><Relationship Id="rId26" Type="http://schemas.openxmlformats.org/officeDocument/2006/relationships/image" Target="../media/image29.png"/><Relationship Id="rId3" Type="http://schemas.openxmlformats.org/officeDocument/2006/relationships/audio" Target="../media/audio2.wav"/><Relationship Id="rId21" Type="http://schemas.microsoft.com/office/2007/relationships/hdphoto" Target="../media/hdphoto16.wdp"/><Relationship Id="rId7" Type="http://schemas.openxmlformats.org/officeDocument/2006/relationships/image" Target="../media/image37.png"/><Relationship Id="rId12" Type="http://schemas.openxmlformats.org/officeDocument/2006/relationships/image" Target="../media/image39.png"/><Relationship Id="rId17" Type="http://schemas.openxmlformats.org/officeDocument/2006/relationships/image" Target="../media/image42.png"/><Relationship Id="rId25" Type="http://schemas.openxmlformats.org/officeDocument/2006/relationships/image" Target="../media/image46.png"/><Relationship Id="rId2" Type="http://schemas.openxmlformats.org/officeDocument/2006/relationships/audio" Target="../media/audio1.wav"/><Relationship Id="rId16" Type="http://schemas.microsoft.com/office/2007/relationships/hdphoto" Target="../media/hdphoto14.wdp"/><Relationship Id="rId20" Type="http://schemas.openxmlformats.org/officeDocument/2006/relationships/image" Target="../media/image44.pn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6.wdp"/><Relationship Id="rId24" Type="http://schemas.microsoft.com/office/2007/relationships/hdphoto" Target="../media/hdphoto4.wdp"/><Relationship Id="rId5" Type="http://schemas.openxmlformats.org/officeDocument/2006/relationships/image" Target="../media/image4.png"/><Relationship Id="rId15" Type="http://schemas.openxmlformats.org/officeDocument/2006/relationships/image" Target="../media/image41.png"/><Relationship Id="rId23" Type="http://schemas.openxmlformats.org/officeDocument/2006/relationships/image" Target="../media/image12.png"/><Relationship Id="rId28" Type="http://schemas.openxmlformats.org/officeDocument/2006/relationships/image" Target="../media/image47.png"/><Relationship Id="rId10" Type="http://schemas.openxmlformats.org/officeDocument/2006/relationships/image" Target="../media/image19.png"/><Relationship Id="rId19" Type="http://schemas.openxmlformats.org/officeDocument/2006/relationships/image" Target="../media/image43.png"/><Relationship Id="rId4" Type="http://schemas.openxmlformats.org/officeDocument/2006/relationships/image" Target="../media/image36.jpg"/><Relationship Id="rId9" Type="http://schemas.openxmlformats.org/officeDocument/2006/relationships/image" Target="../media/image38.png"/><Relationship Id="rId14" Type="http://schemas.microsoft.com/office/2007/relationships/hdphoto" Target="../media/hdphoto13.wdp"/><Relationship Id="rId22" Type="http://schemas.openxmlformats.org/officeDocument/2006/relationships/image" Target="../media/image45.png"/><Relationship Id="rId27" Type="http://schemas.microsoft.com/office/2007/relationships/hdphoto" Target="../media/hdphoto9.wdp"/><Relationship Id="rId30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5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audio" Target="../media/audio4.wav"/><Relationship Id="rId7" Type="http://schemas.microsoft.com/office/2007/relationships/hdphoto" Target="../media/hdphoto6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54.png"/><Relationship Id="rId4" Type="http://schemas.openxmlformats.org/officeDocument/2006/relationships/image" Target="../media/image5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5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2429644" y="342592"/>
            <a:ext cx="5976664" cy="1174775"/>
          </a:xfrm>
          <a:prstGeom prst="horizontalScroll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753680" y="545258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</a:rPr>
              <a:t>Бабушкин огород</a:t>
            </a:r>
            <a:endParaRPr lang="ru-RU" sz="4400" b="1" dirty="0">
              <a:ln>
                <a:solidFill>
                  <a:srgbClr val="002060"/>
                </a:solidFill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Comic Sans MS" pitchFamily="66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73542" y="4811649"/>
            <a:ext cx="3564396" cy="2477016"/>
            <a:chOff x="4359504" y="4508033"/>
            <a:chExt cx="3564396" cy="2477016"/>
          </a:xfrm>
        </p:grpSpPr>
        <p:sp>
          <p:nvSpPr>
            <p:cNvPr id="7" name="Сердце 6"/>
            <p:cNvSpPr/>
            <p:nvPr/>
          </p:nvSpPr>
          <p:spPr>
            <a:xfrm>
              <a:off x="4359504" y="4508033"/>
              <a:ext cx="3564396" cy="2477016"/>
            </a:xfrm>
            <a:prstGeom prst="heart">
              <a:avLst/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82386" y="5112841"/>
              <a:ext cx="255263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00" b="1" dirty="0" smtClean="0">
                  <a:solidFill>
                    <a:srgbClr val="C00000"/>
                  </a:solidFill>
                  <a:latin typeface="Comic Sans MS" pitchFamily="66" charset="0"/>
                </a:rPr>
                <a:t>Интерактивная игра для детей младшего </a:t>
              </a:r>
              <a:r>
                <a:rPr lang="ru-RU" sz="1800" b="1" dirty="0" err="1" smtClean="0">
                  <a:solidFill>
                    <a:srgbClr val="C00000"/>
                  </a:solidFill>
                  <a:latin typeface="Comic Sans MS" pitchFamily="66" charset="0"/>
                </a:rPr>
                <a:t>среднего,старшего</a:t>
              </a:r>
              <a:r>
                <a:rPr lang="ru-RU" sz="1800" b="1" dirty="0" smtClean="0">
                  <a:solidFill>
                    <a:srgbClr val="C00000"/>
                  </a:solidFill>
                  <a:latin typeface="Comic Sans MS" pitchFamily="66" charset="0"/>
                </a:rPr>
                <a:t> дошкольного возраста.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417977" y="6893785"/>
            <a:ext cx="5057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Педагог-психолог: </a:t>
            </a:r>
            <a:r>
              <a:rPr lang="ru-RU" b="1" dirty="0" err="1" smtClean="0">
                <a:latin typeface="Comic Sans MS" pitchFamily="66" charset="0"/>
              </a:rPr>
              <a:t>Грековская</a:t>
            </a:r>
            <a:r>
              <a:rPr lang="ru-RU" b="1" dirty="0" smtClean="0">
                <a:latin typeface="Comic Sans MS" pitchFamily="66" charset="0"/>
              </a:rPr>
              <a:t> Ю.А.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9414420" y="6141372"/>
            <a:ext cx="864096" cy="720080"/>
          </a:xfrm>
          <a:prstGeom prst="actionButtonForwardNext">
            <a:avLst/>
          </a:prstGeom>
          <a:gradFill>
            <a:gsLst>
              <a:gs pos="56750">
                <a:srgbClr val="0CA4E4"/>
              </a:gs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59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g2.freepng.ru/20181210/vpu/kisspng-illustration-clip-art-toddler-infant-character-158417-43-5c0e8c5e0a6e69.3881583115444573100427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012" y="2130895"/>
            <a:ext cx="4399409" cy="518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2130411" y="-1151855"/>
            <a:ext cx="7984063" cy="4591622"/>
            <a:chOff x="710277" y="1129108"/>
            <a:chExt cx="7984063" cy="459162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365748" y="1129108"/>
              <a:ext cx="532859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6000" b="1" dirty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</a:endParaRPr>
            </a:p>
          </p:txBody>
        </p:sp>
        <p:sp>
          <p:nvSpPr>
            <p:cNvPr id="11" name="Овальная выноска 10"/>
            <p:cNvSpPr/>
            <p:nvPr/>
          </p:nvSpPr>
          <p:spPr>
            <a:xfrm>
              <a:off x="710277" y="3146558"/>
              <a:ext cx="5040560" cy="2448272"/>
            </a:xfrm>
            <a:prstGeom prst="wedgeEllipseCallout">
              <a:avLst>
                <a:gd name="adj1" fmla="val 55359"/>
                <a:gd name="adj2" fmla="val 4698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865494" y="3781738"/>
              <a:ext cx="5328592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6000" b="1" dirty="0" smtClean="0">
                  <a:ln>
                    <a:solidFill>
                      <a:srgbClr val="002060"/>
                    </a:solidFill>
                  </a:ln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  <a:latin typeface="Comic Sans MS" pitchFamily="66" charset="0"/>
                </a:rPr>
                <a:t>МОЛОДЦЫ</a:t>
              </a:r>
            </a:p>
            <a:p>
              <a:r>
                <a:rPr lang="ru-RU" sz="6000" b="1" dirty="0">
                  <a:ln>
                    <a:solidFill>
                      <a:srgbClr val="002060"/>
                    </a:solidFill>
                  </a:ln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  <a:latin typeface="Comic Sans MS" pitchFamily="66" charset="0"/>
                </a:rPr>
                <a:t> </a:t>
              </a:r>
              <a:r>
                <a:rPr lang="ru-RU" sz="6000" b="1" dirty="0" smtClean="0">
                  <a:ln>
                    <a:solidFill>
                      <a:srgbClr val="002060"/>
                    </a:solidFill>
                  </a:ln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  <a:latin typeface="Comic Sans MS" pitchFamily="66" charset="0"/>
                </a:rPr>
                <a:t>    !!!!</a:t>
              </a:r>
              <a:endParaRPr lang="ru-RU" sz="6000" b="1" dirty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271916" y="4176737"/>
            <a:ext cx="5328592" cy="2520280"/>
            <a:chOff x="1271916" y="4176737"/>
            <a:chExt cx="5328592" cy="2520280"/>
          </a:xfrm>
        </p:grpSpPr>
        <p:sp>
          <p:nvSpPr>
            <p:cNvPr id="14" name="Овальная выноска 13"/>
            <p:cNvSpPr/>
            <p:nvPr/>
          </p:nvSpPr>
          <p:spPr>
            <a:xfrm>
              <a:off x="1493540" y="4176737"/>
              <a:ext cx="4896544" cy="2520280"/>
            </a:xfrm>
            <a:prstGeom prst="wedgeEllipseCallout">
              <a:avLst>
                <a:gd name="adj1" fmla="val 64150"/>
                <a:gd name="adj2" fmla="val -8272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271916" y="4315653"/>
              <a:ext cx="5328592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400" b="1" dirty="0" smtClean="0">
                  <a:ln>
                    <a:solidFill>
                      <a:srgbClr val="002060"/>
                    </a:solidFill>
                  </a:ln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  <a:latin typeface="Comic Sans MS" pitchFamily="66" charset="0"/>
                </a:rPr>
                <a:t>Спасибо</a:t>
              </a:r>
            </a:p>
            <a:p>
              <a:pPr algn="ctr"/>
              <a:r>
                <a:rPr lang="ru-RU" sz="4400" b="1" dirty="0" smtClean="0">
                  <a:ln>
                    <a:solidFill>
                      <a:srgbClr val="002060"/>
                    </a:solidFill>
                  </a:ln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  <a:latin typeface="Comic Sans MS" pitchFamily="66" charset="0"/>
                </a:rPr>
                <a:t>За </a:t>
              </a:r>
            </a:p>
            <a:p>
              <a:pPr algn="ctr"/>
              <a:r>
                <a:rPr lang="ru-RU" sz="4400" b="1" dirty="0" smtClean="0">
                  <a:ln>
                    <a:solidFill>
                      <a:srgbClr val="002060"/>
                    </a:solidFill>
                  </a:ln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  <a:latin typeface="Comic Sans MS" pitchFamily="66" charset="0"/>
                </a:rPr>
                <a:t>Внимание!</a:t>
              </a:r>
              <a:endParaRPr lang="ru-RU" sz="4400" b="1" dirty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</a:endParaRPr>
            </a:p>
          </p:txBody>
        </p:sp>
      </p:grp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179971" y="6434356"/>
            <a:ext cx="864000" cy="720000"/>
          </a:xfrm>
          <a:prstGeom prst="actionButtonBackPrevious">
            <a:avLst/>
          </a:prstGeom>
          <a:gradFill>
            <a:gsLst>
              <a:gs pos="56750">
                <a:srgbClr val="0CA4E4"/>
              </a:gs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27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385528" y="1233408"/>
            <a:ext cx="7560840" cy="4176464"/>
            <a:chOff x="1533348" y="576337"/>
            <a:chExt cx="7560840" cy="4176464"/>
          </a:xfrm>
        </p:grpSpPr>
        <p:sp>
          <p:nvSpPr>
            <p:cNvPr id="5" name="Горизонтальный свиток 4"/>
            <p:cNvSpPr/>
            <p:nvPr/>
          </p:nvSpPr>
          <p:spPr>
            <a:xfrm>
              <a:off x="1533348" y="576337"/>
              <a:ext cx="7560840" cy="4176464"/>
            </a:xfrm>
            <a:prstGeom prst="horizontalScroll">
              <a:avLst/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57636" y="1233408"/>
              <a:ext cx="561662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Comic Sans MS" pitchFamily="66" charset="0"/>
                </a:rPr>
                <a:t>Цель: закреплять знания детей об овощах, фруктах и ягодах.</a:t>
              </a:r>
            </a:p>
            <a:p>
              <a:r>
                <a:rPr lang="ru-RU" dirty="0">
                  <a:latin typeface="Comic Sans MS" pitchFamily="66" charset="0"/>
                </a:rPr>
                <a:t>Задачи:</a:t>
              </a:r>
            </a:p>
            <a:p>
              <a:r>
                <a:rPr lang="ru-RU" dirty="0">
                  <a:latin typeface="Comic Sans MS" pitchFamily="66" charset="0"/>
                </a:rPr>
                <a:t>-учить детей употреблять в речи обобщающие слова: фрукты, овощи, ягоды.</a:t>
              </a:r>
            </a:p>
            <a:p>
              <a:r>
                <a:rPr lang="ru-RU" dirty="0">
                  <a:latin typeface="Comic Sans MS" pitchFamily="66" charset="0"/>
                </a:rPr>
                <a:t>-учить детей группировать </a:t>
              </a:r>
              <a:r>
                <a:rPr lang="ru-RU" dirty="0" smtClean="0">
                  <a:latin typeface="Comic Sans MS" pitchFamily="66" charset="0"/>
                </a:rPr>
                <a:t>фрукты, овощи </a:t>
              </a:r>
              <a:r>
                <a:rPr lang="ru-RU" dirty="0">
                  <a:latin typeface="Comic Sans MS" pitchFamily="66" charset="0"/>
                </a:rPr>
                <a:t>и ягоды.</a:t>
              </a:r>
            </a:p>
            <a:p>
              <a:r>
                <a:rPr lang="ru-RU" dirty="0" smtClean="0">
                  <a:latin typeface="Comic Sans MS" pitchFamily="66" charset="0"/>
                </a:rPr>
                <a:t>-развивать память, мышление, внимание.</a:t>
              </a:r>
              <a:endParaRPr lang="ru-RU" dirty="0">
                <a:latin typeface="Comic Sans MS" pitchFamily="66" charset="0"/>
              </a:endParaRPr>
            </a:p>
            <a:p>
              <a:endParaRPr lang="ru-RU" dirty="0">
                <a:latin typeface="Comic Sans MS" pitchFamily="66" charset="0"/>
              </a:endParaRPr>
            </a:p>
          </p:txBody>
        </p:sp>
      </p:grp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9414420" y="6336977"/>
            <a:ext cx="864096" cy="720080"/>
          </a:xfrm>
          <a:prstGeom prst="actionButtonForwardNext">
            <a:avLst/>
          </a:prstGeom>
          <a:gradFill>
            <a:gsLst>
              <a:gs pos="56750">
                <a:srgbClr val="0CA4E4"/>
              </a:gs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назад 1">
            <a:hlinkClick r:id="" action="ppaction://hlinkshowjump?jump=previousslide" highlightClick="1"/>
          </p:cNvPr>
          <p:cNvSpPr/>
          <p:nvPr/>
        </p:nvSpPr>
        <p:spPr>
          <a:xfrm>
            <a:off x="269404" y="6337057"/>
            <a:ext cx="864000" cy="720000"/>
          </a:xfrm>
          <a:prstGeom prst="actionButtonBackPrevious">
            <a:avLst/>
          </a:prstGeom>
          <a:gradFill>
            <a:gsLst>
              <a:gs pos="56750">
                <a:srgbClr val="0CA4E4"/>
              </a:gs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86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674906" y="520442"/>
            <a:ext cx="6624736" cy="4176464"/>
          </a:xfrm>
          <a:prstGeom prst="roundRect">
            <a:avLst/>
          </a:prstGeom>
          <a:solidFill>
            <a:schemeClr val="bg1"/>
          </a:solidFill>
          <a:ln w="104775">
            <a:gradFill>
              <a:gsLst>
                <a:gs pos="56750">
                  <a:srgbClr val="0CA4E4"/>
                </a:gs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-487070" y="1800747"/>
            <a:ext cx="4356483" cy="5544616"/>
            <a:chOff x="-67724" y="1692461"/>
            <a:chExt cx="4356483" cy="5544616"/>
          </a:xfrm>
        </p:grpSpPr>
        <p:pic>
          <p:nvPicPr>
            <p:cNvPr id="2054" name="Picture 6" descr="https://img2.freepng.ru/20181210/vpu/kisspng-illustration-clip-art-toddler-infant-character-158417-43-5c0e8c5e0a6e69.3881583115444573100427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67724" y="1692461"/>
              <a:ext cx="4158463" cy="5544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https://img2.freepng.ru/20180622/tvi/kisspng-the-basket-of-apples-the-basket-of-apples-fruit-logs-5b2d46f4d314b3.8154891915296939408646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628" y="4104729"/>
              <a:ext cx="2003131" cy="2448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4877916" y="673541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Comic Sans MS" pitchFamily="66" charset="0"/>
              </a:rPr>
              <a:t>Помоги бабушке собрать овощи</a:t>
            </a:r>
            <a:endParaRPr lang="ru-RU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23" name="Picture 10" descr="https://avatars.mds.yandex.net/get-pdb/1209663/27c9c08e-bfda-4b3a-8753-66b5aae7a250/s120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3854">
            <a:off x="3890761" y="1129112"/>
            <a:ext cx="1405127" cy="116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8" descr="Картинки по запросу лук пнг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5124">
            <a:off x="3569940" y="2199487"/>
            <a:ext cx="1404158" cy="134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Картинки по запросу груша пнг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502" y="952296"/>
            <a:ext cx="1203042" cy="154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galerey-room.ru/images/203239_1383931959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825" y="3334886"/>
            <a:ext cx="1224635" cy="132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prikolnye-kartinki.ru/img/picture/Oct/26/2453f703a89277c870353624e284ff51/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54" b="94281" l="10000" r="995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5938">
            <a:off x="6345000" y="1262398"/>
            <a:ext cx="1237614" cy="118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0" descr="Картинки по запросу морковь пнг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45613">
            <a:off x="7536412" y="1167709"/>
            <a:ext cx="1272561" cy="105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https://img2.freepng.ru/20180228/xae/kisspng-designer-u852cu679c-a-green-carrots-5a96e308c9c268.7912245215198379608264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" b="9837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3560">
            <a:off x="5004641" y="2417346"/>
            <a:ext cx="1406551" cy="125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razvitierebenka.info/wp-content/gallery/kartochki-frukty-ovoshhi-yagody/%D0%BF%D0%BE%D0%BC%D0%B8%D0%B4%D0%BE%D1%80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333" y="1197134"/>
            <a:ext cx="1136003" cy="116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zabavnik.club/wp-content/uploads/dlya_detey_s_apelsinom_1_06101910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011" y="2352543"/>
            <a:ext cx="1213555" cy="124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prikolnye-kartinki.ru/img/picture/Aug/01/3dd85199e82fecbd6edea4bd3034fbc8/5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7740" b="986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645" y="2412611"/>
            <a:ext cx="1298619" cy="114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8" descr="Картинки по запросу редиска пнг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5824">
            <a:off x="8847524" y="2197536"/>
            <a:ext cx="1300077" cy="14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4" descr="Картинки по запросу перец болгарский пнг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252" y="3463421"/>
            <a:ext cx="1023654" cy="115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6" descr="Картинки по запросу огурец пнг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1747">
            <a:off x="6487305" y="3560778"/>
            <a:ext cx="1157009" cy="105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https://img2.freepng.ru/20190701/kvx/kisspng-common-grape-vine-clip-art-wine-portable-network-g-5d198c300eda33.1029919515619553760608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30584" y="3618754"/>
            <a:ext cx="1088794" cy="94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.siteapi.org/oovLVuoCymlVAWriN8k8lp4DO1I=/0x0:1200x832/d1f50234cab7c3f.ru.s.siteapi.org/img/4ntv0chjhhmoo0ckgw8kocwgccws8w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649" y="3729990"/>
            <a:ext cx="1144905" cy="79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834" y="-34345"/>
            <a:ext cx="3656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Необходимо перейти в режим слайд-шоу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9414420" y="6336977"/>
            <a:ext cx="864096" cy="720080"/>
          </a:xfrm>
          <a:prstGeom prst="actionButtonForwardNext">
            <a:avLst/>
          </a:prstGeom>
          <a:gradFill>
            <a:gsLst>
              <a:gs pos="56750">
                <a:srgbClr val="0CA4E4"/>
              </a:gs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зад 27">
            <a:hlinkClick r:id="" action="ppaction://hlinkshowjump?jump=previousslide" highlightClick="1"/>
          </p:cNvPr>
          <p:cNvSpPr/>
          <p:nvPr/>
        </p:nvSpPr>
        <p:spPr>
          <a:xfrm>
            <a:off x="125388" y="6337057"/>
            <a:ext cx="864000" cy="720000"/>
          </a:xfrm>
          <a:prstGeom prst="actionButtonBackPrevious">
            <a:avLst/>
          </a:prstGeom>
          <a:gradFill>
            <a:gsLst>
              <a:gs pos="56750">
                <a:srgbClr val="0CA4E4"/>
              </a:gs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90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7 0.00907 L -0.14427 0.369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2" y="180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2461E-7 -4.21007E-6 L -0.18291 0.5532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53" y="276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4149E-6 -1.38102E-6 L -0.36279 0.5377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39" y="268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0027E-6 4.77199E-6 L -0.47947 0.533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3" y="266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0179E-6 2.51135E-6 L -0.62646 0.5679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23" y="283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5016E-6 -1.2038E-6 L -0.26489 0.3602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4" y="180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6437E-7 -4.66177E-6 L -0.50235 0.3974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25" y="198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84998E-7 -7.69397E-7 L -0.61267 0.4078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41" y="203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1103E-6 -2.41841E-6 L -0.27823 0.25287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11" y="126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9767E-6 -2.2239E-6 L -0.38748 0.23774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82" y="118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668E-6 8.29911E-7 L -0.59327 0.230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71" y="115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27968" y="360313"/>
            <a:ext cx="6624736" cy="4176464"/>
          </a:xfrm>
          <a:prstGeom prst="roundRect">
            <a:avLst/>
          </a:prstGeom>
          <a:solidFill>
            <a:schemeClr val="bg1"/>
          </a:solidFill>
          <a:ln w="104775">
            <a:gradFill>
              <a:gsLst>
                <a:gs pos="56750">
                  <a:srgbClr val="0CA4E4"/>
                </a:gs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89484" y="508759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B0F0"/>
                </a:solidFill>
                <a:latin typeface="Comic Sans MS" pitchFamily="66" charset="0"/>
              </a:rPr>
              <a:t>Помоги бабушке собрать </a:t>
            </a:r>
            <a:r>
              <a:rPr lang="ru-RU" sz="2400" b="1" dirty="0" smtClean="0">
                <a:solidFill>
                  <a:srgbClr val="00B0F0"/>
                </a:solidFill>
                <a:latin typeface="Comic Sans MS" pitchFamily="66" charset="0"/>
              </a:rPr>
              <a:t>фрукты</a:t>
            </a:r>
            <a:endParaRPr lang="ru-RU" sz="24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9527300" y="6336977"/>
            <a:ext cx="864096" cy="720080"/>
          </a:xfrm>
          <a:prstGeom prst="actionButtonForwardNext">
            <a:avLst/>
          </a:prstGeom>
          <a:gradFill>
            <a:gsLst>
              <a:gs pos="56750">
                <a:srgbClr val="0CA4E4"/>
              </a:gs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AutoShape 10" descr="https://img2.freepng.ru/20180711/qkr/kisspng-kiwifruit-computer-icons-noto-fonts-food-fruit-emoji-5b4699426e1241.69911520153135341045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5742012" y="2130895"/>
            <a:ext cx="4399409" cy="5184302"/>
            <a:chOff x="6209739" y="2138024"/>
            <a:chExt cx="4399409" cy="5184302"/>
          </a:xfrm>
        </p:grpSpPr>
        <p:pic>
          <p:nvPicPr>
            <p:cNvPr id="6" name="Picture 6" descr="https://img2.freepng.ru/20181210/vpu/kisspng-illustration-clip-art-toddler-infant-character-158417-43-5c0e8c5e0a6e69.3881583115444573100427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9739" y="2138024"/>
              <a:ext cx="4399409" cy="5184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https://i.pinimg.com/originals/ef/44/0f/ef440f4d274088d19613df06d89e41ad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73535" l="0" r="100000">
                          <a14:foregroundMark x1="24501" y1="12256" x2="85118" y2="126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6971" y="4532475"/>
              <a:ext cx="2643098" cy="2700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Picture 6" descr="Картинки по запросу груша пнг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83" y="1049670"/>
            <a:ext cx="1001424" cy="128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http://galerey-room.ru/images/203239_138393195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108" y="1118869"/>
            <a:ext cx="1127002" cy="122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https://img2.freepng.ru/20180228/xae/kisspng-designer-u852cu679c-a-green-carrots-5a96e308c9c268.791224521519837960826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" b="9837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3560">
            <a:off x="2446989" y="1002310"/>
            <a:ext cx="1635161" cy="14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https://avatanplus.com/files/resources/original/5829bf710c3b81586313d19a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010" y="1249779"/>
            <a:ext cx="871217" cy="108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0" descr="https://img2.freepng.ru/20180214/lpe/kisspng-persimmon-drawing-clip-art-persimmon-illustrator-5a8472d49b67a6.9630513915186295886366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400" b="95400" l="6444" r="96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87" y="2280144"/>
            <a:ext cx="969759" cy="107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8" descr="https://www.clipartmax.com/png/full/138-1384413_pomegranate-frutti-di-bosco-fruit-illustration-pomegranate-frutti-di-bosco-fruit-illustration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247" y="2312624"/>
            <a:ext cx="1503824" cy="115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https://img2.freepng.ru/20190701/kvx/kisspng-common-grape-vine-clip-art-wine-portable-network-g-5d198c300eda33.1029919515619553760608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5337" y="1245727"/>
            <a:ext cx="1231035" cy="106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8" descr="https://avatanplus.com/files/resources/mid/5a93107f6998f161ce7871c9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64">
            <a:off x="2879747" y="2212270"/>
            <a:ext cx="1103115" cy="123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" descr="https://png.pngtree.com/png_detail/18/09/10/pngtree-strawberry-png-clipart_798590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949" b="89880" l="2769" r="99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592" y="2311240"/>
            <a:ext cx="1456159" cy="130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s://razvitierebenka.info/wp-content/gallery/kartochki-frukty-ovoshhi-yagody/%D0%BF%D0%BE%D0%BC%D0%B8%D0%B4%D0%BE%D1%80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560" y="2448545"/>
            <a:ext cx="1080867" cy="110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4" descr="http://galerey-room.ru/images/203854_1383932334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8306">
            <a:off x="358510" y="3193456"/>
            <a:ext cx="1228220" cy="129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https://img2.freepng.ru/20180430/eye/kisspng-apple-teacher-clip-art-cartoon-apple-5ae7a716a51981.9896288215251310306763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98889">
                        <a14:foregroundMark x1="57111" y1="27889" x2="68222" y2="34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760" y="3371060"/>
            <a:ext cx="1014847" cy="101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http://pngimg.com/uploads/banana/banana_PNG841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129" y="3392448"/>
            <a:ext cx="1199886" cy="97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http://zabavnik.club/wp-content/uploads/dlya_detey_s_apelsinom_1_06101910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415" y="3381219"/>
            <a:ext cx="1070512" cy="109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2" descr="https://img2.freepng.ru/20180711/qkr/kisspng-kiwifruit-computer-icons-noto-fonts-food-fruit-emoji-5b4699426e1241.6991152015313534104509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98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560" y="3509013"/>
            <a:ext cx="927144" cy="92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Управляющая кнопка: назад 48">
            <a:hlinkClick r:id="" action="ppaction://hlinkshowjump?jump=previousslide" highlightClick="1"/>
          </p:cNvPr>
          <p:cNvSpPr/>
          <p:nvPr/>
        </p:nvSpPr>
        <p:spPr>
          <a:xfrm>
            <a:off x="269404" y="6337057"/>
            <a:ext cx="864000" cy="720000"/>
          </a:xfrm>
          <a:prstGeom prst="actionButtonBackPrevious">
            <a:avLst/>
          </a:prstGeom>
          <a:gradFill>
            <a:gsLst>
              <a:gs pos="56750">
                <a:srgbClr val="0CA4E4"/>
              </a:gs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88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2769E-6 2.31684E-6 L 0.52523 0.503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2" y="25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2 0.03069 L 0.62843 0.5208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20" y="245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3407E-6 1.28377E-6 L 0.16685 0.4944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5" y="247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53175E-7 2.10504E-6 L 0.60661 0.3771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23" y="188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5378E-6 4.5818E-7 L 0.50478 0.3241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31" y="162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5968E-6 -7.54268E-7 L 0.38931 0.3282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57" y="164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6255E-6 -4.82818E-6 L 0.62707 0.2232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53" y="111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2616E-6 2.10287E-6 L 0.53145 0.21785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5" y="108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9604E-6 -4.01988E-6 L 0.39446 0.20532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15" y="102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099E-6 2.29738E-6 L 0.26504 0.20661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4" y="103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0509E-6 8.60169E-7 L 0.12744 0.22131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5" y="11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https://img2.freepng.ru/20181210/vpu/kisspng-illustration-clip-art-toddler-infant-character-158417-43-5c0e8c5e0a6e69.38815831154445731004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923257"/>
            <a:ext cx="3737495" cy="442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221732" y="638360"/>
            <a:ext cx="6624736" cy="4176464"/>
          </a:xfrm>
          <a:prstGeom prst="roundRect">
            <a:avLst/>
          </a:prstGeom>
          <a:solidFill>
            <a:schemeClr val="bg1"/>
          </a:solidFill>
          <a:ln w="104775">
            <a:gradFill>
              <a:gsLst>
                <a:gs pos="56750">
                  <a:srgbClr val="0CA4E4"/>
                </a:gs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983248" y="786806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B0F0"/>
                </a:solidFill>
                <a:latin typeface="Comic Sans MS" pitchFamily="66" charset="0"/>
              </a:rPr>
              <a:t>Помоги бабушке собрать </a:t>
            </a:r>
            <a:r>
              <a:rPr lang="ru-RU" sz="2400" b="1" dirty="0" smtClean="0">
                <a:solidFill>
                  <a:srgbClr val="00B0F0"/>
                </a:solidFill>
                <a:latin typeface="Comic Sans MS" pitchFamily="66" charset="0"/>
              </a:rPr>
              <a:t>ягоды</a:t>
            </a:r>
            <a:endParaRPr lang="ru-RU" sz="24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5126" name="Picture 6" descr="http://decostek.ru/catalog/images/14227342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7" b="955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508" y="4392761"/>
            <a:ext cx="2423556" cy="242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9527300" y="6336977"/>
            <a:ext cx="864096" cy="720080"/>
          </a:xfrm>
          <a:prstGeom prst="actionButtonForwardNext">
            <a:avLst/>
          </a:prstGeom>
          <a:gradFill>
            <a:gsLst>
              <a:gs pos="56750">
                <a:srgbClr val="0CA4E4"/>
              </a:gs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2" descr="http://galerey-room.ru/images/203359_138393203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731" y="1200612"/>
            <a:ext cx="1511641" cy="147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https://img2.freepng.ru/20190701/kvx/kisspng-common-grape-vine-clip-art-wine-portable-network-g-5d198c300eda33.102991951561955376060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37115" y="1396268"/>
            <a:ext cx="1299542" cy="112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s://www.clipartmax.com/png/full/4-46763_mansanas-verdes-animadas-pn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952" y="1320152"/>
            <a:ext cx="1013838" cy="120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https://img2.freepng.ru/20180418/vgw/kisspng-gooseberry-fruit-drawing-clip-art-5ad705584324b5.729445431524041048275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603" y="2598791"/>
            <a:ext cx="1286440" cy="100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https://c7.uihere.com/files/499/622/428/grape-natural-foods-strawberry-clip-art-grape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9753" r="899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529" y="1428658"/>
            <a:ext cx="1373754" cy="113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0" descr="https://img2.pngindir.com/20180513/yre/kisspng-blueberry-drawing-5af7f22dbebb57.7368444015261988297812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99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337" y="1381619"/>
            <a:ext cx="1302032" cy="121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4" descr="Картинки по запросу перец болгарский пнг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596" y="2625230"/>
            <a:ext cx="970176" cy="109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s://i.pinimg.com/736x/4a/27/dc/4a27dcd199871ae4da63296fc359d58b--clipart-kwiat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9728">
            <a:off x="5908877" y="2587006"/>
            <a:ext cx="1303620" cy="132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 descr="https://www.pinclipart.com/picdir/big/12-123984_large-painted-blueberry-png-clipart-blueberry-clipart-transparent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066" y="2737997"/>
            <a:ext cx="929011" cy="99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4" descr="https://img2.freepng.ru/20180228/xae/kisspng-designer-u852cu679c-a-green-carrots-5a96e308c9c268.7912245215198379608264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" b="9837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6318">
            <a:off x="8460215" y="2698866"/>
            <a:ext cx="1333555" cy="118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6" descr="https://gallery.yopriceville.com/var/albums/Free-Clipart-Pictures/Fruit-PNG/Blueberry_Transparent_Clip_Art_Image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104" y="3624575"/>
            <a:ext cx="1069696" cy="105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4" descr="https://png.pngtree.com/png_detail/18/09/10/pngtree-strawberry-png-clipart_798590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9949" b="89880" l="2769" r="99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40" y="3584885"/>
            <a:ext cx="1443041" cy="129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4" descr="http://galerey-room.ru/images/203854_1383932334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8306">
            <a:off x="6136533" y="3477762"/>
            <a:ext cx="1125708" cy="131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2" descr="https://poisk-firm.ru/storage/employer/logo/2f/b8/ed/a9383dd7505448e2129eb22837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427" y="3832149"/>
            <a:ext cx="1361189" cy="90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galerey-room.ru/images/203516_1383932116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861" y="3606183"/>
            <a:ext cx="1093033" cy="105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Управляющая кнопка: назад 42">
            <a:hlinkClick r:id="" action="ppaction://hlinkshowjump?jump=previousslide" highlightClick="1"/>
          </p:cNvPr>
          <p:cNvSpPr/>
          <p:nvPr/>
        </p:nvSpPr>
        <p:spPr>
          <a:xfrm>
            <a:off x="269404" y="6337057"/>
            <a:ext cx="864000" cy="720000"/>
          </a:xfrm>
          <a:prstGeom prst="actionButtonBackPrevious">
            <a:avLst/>
          </a:prstGeom>
          <a:gradFill>
            <a:gsLst>
              <a:gs pos="56750">
                <a:srgbClr val="0CA4E4"/>
              </a:gs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53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219E-6 2.83769E-6 L -0.39097 0.339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48" y="169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7015E-6 -3.64167E-6 L -0.13775 0.5249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95" y="262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8863E-6 4.51697E-6 L -0.2505 0.5314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32" y="265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9882E-6 -1.62308E-6 L -0.14835 0.3546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5" y="17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1 -0.01967 L -0.52644 0.4966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46" y="258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7592E-6 -1.81543E-6 L -0.63525 0.5232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62" y="261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219E-6 2.83769E-6 L -0.41158 0.3548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9" y="177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2456E-6 1.81975E-6 L -0.51811 0.3323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3" y="16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363E-6 2.86579E-6 L -0.16336 0.2273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8" y="113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306E-6 -3.2721E-6 L -0.29656 0.2295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36" y="114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0183E-6 -3.07759E-6 L -0.52402 0.21721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01" y="108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823E-7 -3.66112E-6 L -0.65086 0.22326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0" y="111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9604" y="792361"/>
            <a:ext cx="5760640" cy="1368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141612" y="576337"/>
            <a:ext cx="6192688" cy="1584176"/>
          </a:xfrm>
          <a:prstGeom prst="horizontalScroll">
            <a:avLst/>
          </a:prstGeom>
          <a:gradFill>
            <a:gsLst>
              <a:gs pos="56750">
                <a:srgbClr val="0CA4E4"/>
              </a:gs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509764" y="1045259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Найди лишнее</a:t>
            </a:r>
            <a:endParaRPr lang="ru-RU" sz="36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" name="Picture 10" descr="https://avatars.mds.yandex.net/get-pdb/1209663/27c9c08e-bfda-4b3a-8753-66b5aae7a250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5790">
            <a:off x="265203" y="3073390"/>
            <a:ext cx="3219287" cy="266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Картинки по запросу груша пнг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701" y="2160513"/>
            <a:ext cx="2938457" cy="378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6" descr="Картинки по запросу огурец пнг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4322">
            <a:off x="6896030" y="3332608"/>
            <a:ext cx="2599092" cy="238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9527300" y="6336977"/>
            <a:ext cx="864096" cy="720080"/>
          </a:xfrm>
          <a:prstGeom prst="actionButtonForwardNext">
            <a:avLst/>
          </a:prstGeom>
          <a:gradFill>
            <a:gsLst>
              <a:gs pos="56750">
                <a:srgbClr val="0CA4E4"/>
              </a:gs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269404" y="6337057"/>
            <a:ext cx="864000" cy="720000"/>
          </a:xfrm>
          <a:prstGeom prst="actionButtonBackPrevious">
            <a:avLst/>
          </a:prstGeom>
          <a:gradFill>
            <a:gsLst>
              <a:gs pos="56750">
                <a:srgbClr val="0CA4E4"/>
              </a:gs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06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9604" y="792361"/>
            <a:ext cx="5760640" cy="1368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141612" y="576337"/>
            <a:ext cx="6192688" cy="1584176"/>
          </a:xfrm>
          <a:prstGeom prst="horizontalScroll">
            <a:avLst/>
          </a:prstGeom>
          <a:gradFill>
            <a:gsLst>
              <a:gs pos="56750">
                <a:srgbClr val="0CA4E4"/>
              </a:gs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509764" y="1045259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Найди лишнее</a:t>
            </a:r>
            <a:endParaRPr lang="ru-RU" sz="36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" name="Picture 2" descr="https://www.clipartmax.com/png/full/4-46763_mansanas-verdes-animadas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796" y="2698973"/>
            <a:ext cx="261080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img2.freepng.ru/20190701/kvx/kisspng-common-grape-vine-clip-art-wine-portable-network-g-5d198c300eda33.10299195156195537606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396" y="3419053"/>
            <a:ext cx="274184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zabavnik.club/wp-content/uploads/dlya_detey_s_apelsinom_1_0610191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964" y="3211965"/>
            <a:ext cx="2730671" cy="279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9527300" y="6336977"/>
            <a:ext cx="864096" cy="720080"/>
          </a:xfrm>
          <a:prstGeom prst="actionButtonForwardNext">
            <a:avLst/>
          </a:prstGeom>
          <a:gradFill>
            <a:gsLst>
              <a:gs pos="56750">
                <a:srgbClr val="0CA4E4"/>
              </a:gs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269404" y="6337057"/>
            <a:ext cx="864000" cy="720000"/>
          </a:xfrm>
          <a:prstGeom prst="actionButtonBackPrevious">
            <a:avLst/>
          </a:prstGeom>
          <a:gradFill>
            <a:gsLst>
              <a:gs pos="56750">
                <a:srgbClr val="0CA4E4"/>
              </a:gs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42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9604" y="792361"/>
            <a:ext cx="5760640" cy="1368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141612" y="576337"/>
            <a:ext cx="6192688" cy="1584176"/>
          </a:xfrm>
          <a:prstGeom prst="horizontalScroll">
            <a:avLst/>
          </a:prstGeom>
          <a:gradFill>
            <a:gsLst>
              <a:gs pos="56750">
                <a:srgbClr val="0CA4E4"/>
              </a:gs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509764" y="1045259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Найди лишнее</a:t>
            </a:r>
            <a:endParaRPr lang="ru-RU" sz="36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8" descr="http://galerey-room.ru/images/203516_13839321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7" y="2837269"/>
            <a:ext cx="365399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galerey-room.ru/images/203359_138393203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139" y="3060969"/>
            <a:ext cx="3514895" cy="341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0" descr="Картинки по запросу морковь пнг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45613">
            <a:off x="3663185" y="2785467"/>
            <a:ext cx="3766264" cy="31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269404" y="6337057"/>
            <a:ext cx="864000" cy="720000"/>
          </a:xfrm>
          <a:prstGeom prst="actionButtonBackPrevious">
            <a:avLst/>
          </a:prstGeom>
          <a:gradFill>
            <a:gsLst>
              <a:gs pos="56750">
                <a:srgbClr val="0CA4E4"/>
              </a:gs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9514216" y="6337057"/>
            <a:ext cx="864096" cy="720080"/>
          </a:xfrm>
          <a:prstGeom prst="actionButtonForwardNext">
            <a:avLst/>
          </a:prstGeom>
          <a:gradFill>
            <a:gsLst>
              <a:gs pos="56750">
                <a:srgbClr val="0CA4E4"/>
              </a:gs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9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Выноска-облако 9"/>
          <p:cNvSpPr/>
          <p:nvPr/>
        </p:nvSpPr>
        <p:spPr>
          <a:xfrm rot="887977">
            <a:off x="86758" y="4047508"/>
            <a:ext cx="4464496" cy="3096344"/>
          </a:xfrm>
          <a:prstGeom prst="cloudCallout">
            <a:avLst/>
          </a:prstGeom>
          <a:solidFill>
            <a:schemeClr val="bg1"/>
          </a:solidFill>
          <a:ln w="79375">
            <a:gradFill flip="none" rotWithShape="1">
              <a:gsLst>
                <a:gs pos="0">
                  <a:srgbClr val="00B0F0"/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2429644" y="0"/>
            <a:ext cx="5544616" cy="1043245"/>
          </a:xfrm>
          <a:prstGeom prst="horizontalScroll">
            <a:avLst/>
          </a:prstGeom>
          <a:gradFill>
            <a:gsLst>
              <a:gs pos="56750">
                <a:srgbClr val="0CA4E4"/>
              </a:gs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203648" y="198456"/>
            <a:ext cx="39966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</a:rPr>
              <a:t>Отгадай загадки</a:t>
            </a:r>
            <a:endParaRPr lang="ru-RU" sz="3600" b="1" dirty="0">
              <a:ln>
                <a:solidFill>
                  <a:srgbClr val="002060"/>
                </a:solidFill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Comic Sans MS" pitchFamily="66" charset="0"/>
            </a:endParaRPr>
          </a:p>
        </p:txBody>
      </p:sp>
      <p:sp>
        <p:nvSpPr>
          <p:cNvPr id="15" name="Выноска-облако 14"/>
          <p:cNvSpPr/>
          <p:nvPr/>
        </p:nvSpPr>
        <p:spPr>
          <a:xfrm rot="887977">
            <a:off x="311623" y="915757"/>
            <a:ext cx="4464496" cy="3096344"/>
          </a:xfrm>
          <a:prstGeom prst="cloudCallout">
            <a:avLst/>
          </a:prstGeom>
          <a:solidFill>
            <a:schemeClr val="bg1"/>
          </a:solidFill>
          <a:ln w="79375">
            <a:gradFill flip="none" rotWithShape="1">
              <a:gsLst>
                <a:gs pos="0">
                  <a:srgbClr val="00B0F0"/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ыноска-облако 15"/>
          <p:cNvSpPr/>
          <p:nvPr/>
        </p:nvSpPr>
        <p:spPr>
          <a:xfrm rot="887977">
            <a:off x="5304712" y="1040464"/>
            <a:ext cx="4464496" cy="3096344"/>
          </a:xfrm>
          <a:prstGeom prst="cloudCallout">
            <a:avLst/>
          </a:prstGeom>
          <a:solidFill>
            <a:schemeClr val="bg1"/>
          </a:solidFill>
          <a:ln w="79375">
            <a:gradFill flip="none" rotWithShape="1">
              <a:gsLst>
                <a:gs pos="0">
                  <a:srgbClr val="00B0F0"/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ыноска-облако 16"/>
          <p:cNvSpPr/>
          <p:nvPr/>
        </p:nvSpPr>
        <p:spPr>
          <a:xfrm rot="887977">
            <a:off x="5418938" y="4069021"/>
            <a:ext cx="4464496" cy="3096344"/>
          </a:xfrm>
          <a:prstGeom prst="cloudCallout">
            <a:avLst/>
          </a:prstGeom>
          <a:solidFill>
            <a:schemeClr val="bg1"/>
          </a:solidFill>
          <a:ln w="79375">
            <a:gradFill flip="none" rotWithShape="1">
              <a:gsLst>
                <a:gs pos="0">
                  <a:srgbClr val="00B0F0"/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043971" y="1265253"/>
            <a:ext cx="26642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Бусы красные висят</a:t>
            </a:r>
            <a:b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Из кустов на нас глядят.</a:t>
            </a:r>
            <a:b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Очень любят бусы эти</a:t>
            </a:r>
            <a:b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Дети, птицы и медведи.</a:t>
            </a:r>
            <a:b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(Малина)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033398" y="2121843"/>
            <a:ext cx="523557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Красна девица сидит в темнице,</a:t>
            </a:r>
            <a:b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А коса на улице.</a:t>
            </a:r>
            <a:b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(Морковь)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-373850" y="4981778"/>
            <a:ext cx="5235575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Фиолетовый кафтан</a:t>
            </a:r>
            <a:b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Носит овощ …</a:t>
            </a:r>
            <a:b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(Баклажан)</a:t>
            </a:r>
            <a:b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endParaRPr lang="ru-RU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97527" y="5202617"/>
            <a:ext cx="5235575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Само с кулачок, красный бочок,</a:t>
            </a:r>
            <a:br>
              <a:rPr lang="ru-RU" sz="16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Потрогаешь - гладко, откусишь - сладко.</a:t>
            </a:r>
            <a:br>
              <a:rPr lang="ru-RU" sz="16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(Яблоко</a:t>
            </a:r>
            <a:r>
              <a:rPr lang="ru-RU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) </a:t>
            </a:r>
          </a:p>
        </p:txBody>
      </p:sp>
      <p:sp>
        <p:nvSpPr>
          <p:cNvPr id="24" name="Управляющая кнопка: назад 23">
            <a:hlinkClick r:id="" action="ppaction://hlinkshowjump?jump=previousslide" highlightClick="1"/>
          </p:cNvPr>
          <p:cNvSpPr/>
          <p:nvPr/>
        </p:nvSpPr>
        <p:spPr>
          <a:xfrm>
            <a:off x="179971" y="6434356"/>
            <a:ext cx="864000" cy="720000"/>
          </a:xfrm>
          <a:prstGeom prst="actionButtonBackPrevious">
            <a:avLst/>
          </a:prstGeom>
          <a:gradFill>
            <a:gsLst>
              <a:gs pos="56750">
                <a:srgbClr val="0CA4E4"/>
              </a:gs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9471428" y="6435151"/>
            <a:ext cx="864096" cy="720080"/>
          </a:xfrm>
          <a:prstGeom prst="actionButtonForwardNext">
            <a:avLst/>
          </a:prstGeom>
          <a:gradFill>
            <a:gsLst>
              <a:gs pos="56750">
                <a:srgbClr val="0CA4E4"/>
              </a:gs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9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</TotalTime>
  <Words>113</Words>
  <Application>Microsoft Office PowerPoint</Application>
  <PresentationFormat>Произвольный</PresentationFormat>
  <Paragraphs>25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49</cp:revision>
  <dcterms:created xsi:type="dcterms:W3CDTF">2020-04-23T11:19:11Z</dcterms:created>
  <dcterms:modified xsi:type="dcterms:W3CDTF">2020-04-23T22:56:14Z</dcterms:modified>
</cp:coreProperties>
</file>